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3"/>
    <p:sldId id="263" r:id="rId5"/>
    <p:sldId id="264" r:id="rId6"/>
    <p:sldId id="269" r:id="rId7"/>
    <p:sldId id="265" r:id="rId8"/>
    <p:sldId id="271" r:id="rId9"/>
    <p:sldId id="276" r:id="rId10"/>
    <p:sldId id="270" r:id="rId11"/>
    <p:sldId id="273" r:id="rId12"/>
    <p:sldId id="274" r:id="rId13"/>
    <p:sldId id="272" r:id="rId14"/>
    <p:sldId id="296" r:id="rId15"/>
    <p:sldId id="297" r:id="rId16"/>
    <p:sldId id="266" r:id="rId17"/>
    <p:sldId id="277" r:id="rId18"/>
    <p:sldId id="298" r:id="rId19"/>
    <p:sldId id="267" r:id="rId20"/>
    <p:sldId id="279" r:id="rId21"/>
    <p:sldId id="300" r:id="rId22"/>
    <p:sldId id="289"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434C"/>
    <a:srgbClr val="E1D3B8"/>
    <a:srgbClr val="2CBEFD"/>
    <a:srgbClr val="9A2424"/>
    <a:srgbClr val="68DB13"/>
    <a:srgbClr val="FF9425"/>
    <a:srgbClr val="FF3399"/>
    <a:srgbClr val="16557F"/>
    <a:srgbClr val="0B83CF"/>
    <a:srgbClr val="29B9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26" autoAdjust="0"/>
    <p:restoredTop sz="96314" autoAdjust="0"/>
  </p:normalViewPr>
  <p:slideViewPr>
    <p:cSldViewPr snapToGrid="0">
      <p:cViewPr varScale="1">
        <p:scale>
          <a:sx n="108" d="100"/>
          <a:sy n="108" d="100"/>
        </p:scale>
        <p:origin x="714" y="11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80BFD8-3EFB-4662-A6C5-0617795C5F1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E4D13-0F77-4153-B279-5BD9F682CDE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B5E4D13-0F77-4153-B279-5BD9F682CDE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spd="slow" advTm="0">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9CDA3ED-71EA-4841-8BBD-ABD29DF9F44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F66BBAD-8FB9-49DF-AAE2-11A181007D83}" type="slidenum">
              <a:rPr lang="zh-CN" altLang="en-US" smtClean="0"/>
            </a:fld>
            <a:endParaRPr lang="zh-CN" altLang="en-US"/>
          </a:p>
        </p:txBody>
      </p:sp>
    </p:spTree>
  </p:cSld>
  <p:clrMapOvr>
    <a:masterClrMapping/>
  </p:clrMapOvr>
  <p:transition spd="slow" advTm="0">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spd="slow" advTm="0">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p:cNvSpPr/>
          <p:nvPr userDrawn="1"/>
        </p:nvSpPr>
        <p:spPr>
          <a:xfrm>
            <a:off x="-2" y="0"/>
            <a:ext cx="12192000" cy="6864725"/>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等腰三角形 1"/>
          <p:cNvSpPr/>
          <p:nvPr userDrawn="1"/>
        </p:nvSpPr>
        <p:spPr>
          <a:xfrm rot="10800000">
            <a:off x="4064977" y="1682416"/>
            <a:ext cx="4062047" cy="3501765"/>
          </a:xfrm>
          <a:prstGeom prst="triangle">
            <a:avLst/>
          </a:prstGeom>
          <a:noFill/>
          <a:ln w="317500">
            <a:solidFill>
              <a:schemeClr val="accent1">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等腰三角形 11"/>
          <p:cNvSpPr/>
          <p:nvPr userDrawn="1"/>
        </p:nvSpPr>
        <p:spPr>
          <a:xfrm rot="10800000">
            <a:off x="4064977" y="3215558"/>
            <a:ext cx="4062047" cy="3501765"/>
          </a:xfrm>
          <a:prstGeom prst="triangle">
            <a:avLst/>
          </a:prstGeom>
          <a:noFill/>
          <a:ln w="317500">
            <a:solidFill>
              <a:schemeClr val="accent1">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占位符 10"/>
          <p:cNvSpPr>
            <a:spLocks noGrp="1"/>
          </p:cNvSpPr>
          <p:nvPr>
            <p:ph type="body" sz="quarter" idx="10" hasCustomPrompt="1"/>
          </p:nvPr>
        </p:nvSpPr>
        <p:spPr>
          <a:xfrm>
            <a:off x="2082858" y="3973499"/>
            <a:ext cx="1800000" cy="480131"/>
          </a:xfrm>
          <a:prstGeom prst="rect">
            <a:avLst/>
          </a:prstGeom>
        </p:spPr>
        <p:txBody>
          <a:bodyPr anchor="ctr" anchorCtr="0">
            <a:spAutoFit/>
          </a:bodyPr>
          <a:lstStyle>
            <a:lvl1pPr marL="0" indent="0" algn="ctr">
              <a:buNone/>
              <a:defRPr sz="2800">
                <a:solidFill>
                  <a:schemeClr val="bg1"/>
                </a:solidFill>
              </a:defRPr>
            </a:lvl1pPr>
          </a:lstStyle>
          <a:p>
            <a:pPr lvl="0"/>
            <a:r>
              <a:rPr lang="zh-CN" altLang="en-US" dirty="0"/>
              <a:t>二级目录</a:t>
            </a:r>
            <a:endParaRPr lang="zh-CN" altLang="en-US" dirty="0"/>
          </a:p>
        </p:txBody>
      </p:sp>
      <p:sp>
        <p:nvSpPr>
          <p:cNvPr id="13" name="文本占位符 12"/>
          <p:cNvSpPr>
            <a:spLocks noGrp="1"/>
          </p:cNvSpPr>
          <p:nvPr>
            <p:ph type="body" sz="quarter" idx="11" hasCustomPrompt="1"/>
          </p:nvPr>
        </p:nvSpPr>
        <p:spPr>
          <a:xfrm>
            <a:off x="4118368" y="3973499"/>
            <a:ext cx="1800000" cy="480131"/>
          </a:xfrm>
          <a:prstGeom prst="rect">
            <a:avLst/>
          </a:prstGeom>
        </p:spPr>
        <p:txBody>
          <a:bodyPr anchor="ctr" anchorCtr="0">
            <a:spAutoFit/>
          </a:bodyPr>
          <a:lstStyle>
            <a:lvl1pPr marL="0" indent="0" algn="ctr">
              <a:buNone/>
              <a:defRPr sz="2800">
                <a:solidFill>
                  <a:schemeClr val="bg1"/>
                </a:solidFill>
              </a:defRPr>
            </a:lvl1pPr>
          </a:lstStyle>
          <a:p>
            <a:pPr lvl="0"/>
            <a:r>
              <a:rPr lang="zh-CN" altLang="en-US" dirty="0"/>
              <a:t>二级目录</a:t>
            </a:r>
            <a:endParaRPr lang="zh-CN" altLang="en-US" dirty="0"/>
          </a:p>
        </p:txBody>
      </p:sp>
      <p:sp>
        <p:nvSpPr>
          <p:cNvPr id="15" name="文本占位符 14"/>
          <p:cNvSpPr>
            <a:spLocks noGrp="1"/>
          </p:cNvSpPr>
          <p:nvPr>
            <p:ph type="body" sz="quarter" idx="12" hasCustomPrompt="1"/>
          </p:nvPr>
        </p:nvSpPr>
        <p:spPr>
          <a:xfrm>
            <a:off x="6153878" y="3973499"/>
            <a:ext cx="1800000" cy="480131"/>
          </a:xfrm>
          <a:prstGeom prst="rect">
            <a:avLst/>
          </a:prstGeom>
        </p:spPr>
        <p:txBody>
          <a:bodyPr anchor="ctr" anchorCtr="0">
            <a:spAutoFit/>
          </a:bodyPr>
          <a:lstStyle>
            <a:lvl1pPr marL="0" indent="0" algn="ctr">
              <a:buNone/>
              <a:defRPr sz="2800">
                <a:solidFill>
                  <a:schemeClr val="bg1"/>
                </a:solidFill>
              </a:defRPr>
            </a:lvl1pPr>
          </a:lstStyle>
          <a:p>
            <a:pPr lvl="0"/>
            <a:r>
              <a:rPr lang="zh-CN" altLang="en-US" dirty="0"/>
              <a:t>二级目录</a:t>
            </a:r>
            <a:endParaRPr lang="zh-CN" altLang="en-US" dirty="0"/>
          </a:p>
        </p:txBody>
      </p:sp>
      <p:sp>
        <p:nvSpPr>
          <p:cNvPr id="17" name="文本占位符 16"/>
          <p:cNvSpPr>
            <a:spLocks noGrp="1"/>
          </p:cNvSpPr>
          <p:nvPr>
            <p:ph type="body" sz="quarter" idx="13" hasCustomPrompt="1"/>
          </p:nvPr>
        </p:nvSpPr>
        <p:spPr>
          <a:xfrm>
            <a:off x="8189388" y="3973499"/>
            <a:ext cx="1800000" cy="480131"/>
          </a:xfrm>
          <a:prstGeom prst="rect">
            <a:avLst/>
          </a:prstGeom>
        </p:spPr>
        <p:txBody>
          <a:bodyPr anchor="ctr" anchorCtr="0">
            <a:spAutoFit/>
          </a:bodyPr>
          <a:lstStyle>
            <a:lvl1pPr marL="0" indent="0" algn="ctr">
              <a:buNone/>
              <a:defRPr sz="2800">
                <a:solidFill>
                  <a:schemeClr val="bg1"/>
                </a:solidFill>
              </a:defRPr>
            </a:lvl1pPr>
          </a:lstStyle>
          <a:p>
            <a:pPr lvl="0"/>
            <a:r>
              <a:rPr lang="zh-CN" altLang="en-US" dirty="0"/>
              <a:t>二级目录</a:t>
            </a:r>
            <a:endParaRPr lang="zh-CN" altLang="en-US" dirty="0"/>
          </a:p>
        </p:txBody>
      </p:sp>
      <p:sp>
        <p:nvSpPr>
          <p:cNvPr id="19" name="文本占位符 18"/>
          <p:cNvSpPr>
            <a:spLocks noGrp="1"/>
          </p:cNvSpPr>
          <p:nvPr>
            <p:ph type="body" sz="quarter" idx="14" hasCustomPrompt="1"/>
          </p:nvPr>
        </p:nvSpPr>
        <p:spPr>
          <a:xfrm>
            <a:off x="4836319" y="2089467"/>
            <a:ext cx="2519362" cy="590931"/>
          </a:xfrm>
          <a:prstGeom prst="rect">
            <a:avLst/>
          </a:prstGeom>
        </p:spPr>
        <p:txBody>
          <a:bodyPr anchor="ctr" anchorCtr="0">
            <a:spAutoFit/>
          </a:bodyPr>
          <a:lstStyle>
            <a:lvl1pPr marL="0" indent="0" algn="ctr">
              <a:buNone/>
              <a:defRPr sz="3600">
                <a:solidFill>
                  <a:schemeClr val="accent1"/>
                </a:solidFill>
              </a:defRPr>
            </a:lvl1pPr>
          </a:lstStyle>
          <a:p>
            <a:pPr lvl="0"/>
            <a:r>
              <a:rPr lang="zh-CN" altLang="en-US" dirty="0"/>
              <a:t>一级标题</a:t>
            </a:r>
            <a:endParaRPr lang="zh-CN" altLang="en-US" dirty="0"/>
          </a:p>
        </p:txBody>
      </p:sp>
      <p:sp>
        <p:nvSpPr>
          <p:cNvPr id="21" name="文本占位符 20"/>
          <p:cNvSpPr>
            <a:spLocks noGrp="1"/>
          </p:cNvSpPr>
          <p:nvPr>
            <p:ph type="body" sz="quarter" idx="15" hasCustomPrompt="1"/>
          </p:nvPr>
        </p:nvSpPr>
        <p:spPr>
          <a:xfrm>
            <a:off x="4826000" y="2638848"/>
            <a:ext cx="2540000" cy="341632"/>
          </a:xfrm>
          <a:prstGeom prst="rect">
            <a:avLst/>
          </a:prstGeom>
        </p:spPr>
        <p:txBody>
          <a:bodyPr anchor="ctr" anchorCtr="0">
            <a:spAutoFit/>
          </a:bodyPr>
          <a:lstStyle>
            <a:lvl1pPr marL="0" indent="0" algn="ctr">
              <a:buNone/>
              <a:defRPr sz="1800">
                <a:solidFill>
                  <a:schemeClr val="accent1"/>
                </a:solidFill>
              </a:defRPr>
            </a:lvl1pPr>
          </a:lstStyle>
          <a:p>
            <a:pPr lvl="0"/>
            <a:r>
              <a:rPr lang="en-US" altLang="zh-CN" dirty="0"/>
              <a:t>YIJIBIAOTI</a:t>
            </a:r>
            <a:endParaRPr lang="zh-CN" altLang="en-US" dirty="0"/>
          </a:p>
        </p:txBody>
      </p:sp>
      <p:sp>
        <p:nvSpPr>
          <p:cNvPr id="3" name="矩形 2"/>
          <p:cNvSpPr/>
          <p:nvPr userDrawn="1"/>
        </p:nvSpPr>
        <p:spPr>
          <a:xfrm>
            <a:off x="2657541" y="4554414"/>
            <a:ext cx="720000"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4690028" y="4554414"/>
            <a:ext cx="720000"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6722515" y="4554414"/>
            <a:ext cx="720000"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8764071" y="4554414"/>
            <a:ext cx="720000" cy="1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fade">
                                      <p:cBhvr>
                                        <p:cTn id="7" dur="750"/>
                                        <p:tgtEl>
                                          <p:spTgt spid="19">
                                            <p:txEl>
                                              <p:pRg st="0" end="0"/>
                                            </p:txEl>
                                          </p:spTgt>
                                        </p:tgtEl>
                                      </p:cBhvr>
                                    </p:animEffect>
                                    <p:anim calcmode="lin" valueType="num">
                                      <p:cBhvr>
                                        <p:cTn id="8" dur="75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9">
                                            <p:txEl>
                                              <p:pRg st="0" end="0"/>
                                            </p:txEl>
                                          </p:spTgt>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750"/>
                                        <p:tgtEl>
                                          <p:spTgt spid="21">
                                            <p:txEl>
                                              <p:pRg st="0" end="0"/>
                                            </p:txEl>
                                          </p:spTgt>
                                        </p:tgtEl>
                                      </p:cBhvr>
                                    </p:animEffect>
                                    <p:anim calcmode="lin" valueType="num">
                                      <p:cBhvr>
                                        <p:cTn id="13" dur="75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14" dur="750" fill="hold"/>
                                        <p:tgtEl>
                                          <p:spTgt spid="21">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100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fade">
                                      <p:cBhvr>
                                        <p:cTn id="17" dur="500"/>
                                        <p:tgtEl>
                                          <p:spTgt spid="11">
                                            <p:txEl>
                                              <p:pRg st="0" end="0"/>
                                            </p:txEl>
                                          </p:spTgt>
                                        </p:tgtEl>
                                      </p:cBhvr>
                                    </p:animEffect>
                                  </p:childTnLst>
                                </p:cTn>
                              </p:par>
                              <p:par>
                                <p:cTn id="18" presetID="42" presetClass="entr" presetSubtype="0" fill="hold" grpId="0" nodeType="withEffect">
                                  <p:stCondLst>
                                    <p:cond delay="100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anim calcmode="lin" valueType="num">
                                      <p:cBhvr>
                                        <p:cTn id="21" dur="500" fill="hold"/>
                                        <p:tgtEl>
                                          <p:spTgt spid="3"/>
                                        </p:tgtEl>
                                        <p:attrNameLst>
                                          <p:attrName>ppt_x</p:attrName>
                                        </p:attrNameLst>
                                      </p:cBhvr>
                                      <p:tavLst>
                                        <p:tav tm="0">
                                          <p:val>
                                            <p:strVal val="#ppt_x"/>
                                          </p:val>
                                        </p:tav>
                                        <p:tav tm="100000">
                                          <p:val>
                                            <p:strVal val="#ppt_x"/>
                                          </p:val>
                                        </p:tav>
                                      </p:tavLst>
                                    </p:anim>
                                    <p:anim calcmode="lin" valueType="num">
                                      <p:cBhvr>
                                        <p:cTn id="22" dur="500" fill="hold"/>
                                        <p:tgtEl>
                                          <p:spTgt spid="3"/>
                                        </p:tgtEl>
                                        <p:attrNameLst>
                                          <p:attrName>ppt_y</p:attrName>
                                        </p:attrNameLst>
                                      </p:cBhvr>
                                      <p:tavLst>
                                        <p:tav tm="0">
                                          <p:val>
                                            <p:strVal val="#ppt_y+.1"/>
                                          </p:val>
                                        </p:tav>
                                        <p:tav tm="100000">
                                          <p:val>
                                            <p:strVal val="#ppt_y"/>
                                          </p:val>
                                        </p:tav>
                                      </p:tavLst>
                                    </p:anim>
                                  </p:childTnLst>
                                </p:cTn>
                              </p:par>
                              <p:par>
                                <p:cTn id="23" presetID="10" presetClass="entr" presetSubtype="0" fill="hold" grpId="0" nodeType="withEffect">
                                  <p:stCondLst>
                                    <p:cond delay="1500"/>
                                  </p:stCondLst>
                                  <p:childTnLst>
                                    <p:set>
                                      <p:cBhvr>
                                        <p:cTn id="24" dur="1" fill="hold">
                                          <p:stCondLst>
                                            <p:cond delay="0"/>
                                          </p:stCondLst>
                                        </p:cTn>
                                        <p:tgtEl>
                                          <p:spTgt spid="13">
                                            <p:txEl>
                                              <p:pRg st="0" end="0"/>
                                            </p:txEl>
                                          </p:spTgt>
                                        </p:tgtEl>
                                        <p:attrNameLst>
                                          <p:attrName>style.visibility</p:attrName>
                                        </p:attrNameLst>
                                      </p:cBhvr>
                                      <p:to>
                                        <p:strVal val="visible"/>
                                      </p:to>
                                    </p:set>
                                    <p:animEffect transition="in" filter="fade">
                                      <p:cBhvr>
                                        <p:cTn id="25" dur="500"/>
                                        <p:tgtEl>
                                          <p:spTgt spid="13">
                                            <p:txEl>
                                              <p:pRg st="0" end="0"/>
                                            </p:txEl>
                                          </p:spTgt>
                                        </p:tgtEl>
                                      </p:cBhvr>
                                    </p:animEffect>
                                  </p:childTnLst>
                                </p:cTn>
                              </p:par>
                              <p:par>
                                <p:cTn id="26" presetID="42" presetClass="entr" presetSubtype="0" fill="hold" grpId="0" nodeType="withEffect">
                                  <p:stCondLst>
                                    <p:cond delay="150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500" fill="hold"/>
                                        <p:tgtEl>
                                          <p:spTgt spid="14"/>
                                        </p:tgtEl>
                                        <p:attrNameLst>
                                          <p:attrName>ppt_y</p:attrName>
                                        </p:attrNameLst>
                                      </p:cBhvr>
                                      <p:tavLst>
                                        <p:tav tm="0">
                                          <p:val>
                                            <p:strVal val="#ppt_y+.1"/>
                                          </p:val>
                                        </p:tav>
                                        <p:tav tm="100000">
                                          <p:val>
                                            <p:strVal val="#ppt_y"/>
                                          </p:val>
                                        </p:tav>
                                      </p:tavLst>
                                    </p:anim>
                                  </p:childTnLst>
                                </p:cTn>
                              </p:par>
                              <p:par>
                                <p:cTn id="31" presetID="10" presetClass="entr" presetSubtype="0" fill="hold" grpId="0" nodeType="withEffect">
                                  <p:stCondLst>
                                    <p:cond delay="2000"/>
                                  </p:stCondLst>
                                  <p:childTnLst>
                                    <p:set>
                                      <p:cBhvr>
                                        <p:cTn id="32" dur="1" fill="hold">
                                          <p:stCondLst>
                                            <p:cond delay="0"/>
                                          </p:stCondLst>
                                        </p:cTn>
                                        <p:tgtEl>
                                          <p:spTgt spid="15">
                                            <p:txEl>
                                              <p:pRg st="0" end="0"/>
                                            </p:txEl>
                                          </p:spTgt>
                                        </p:tgtEl>
                                        <p:attrNameLst>
                                          <p:attrName>style.visibility</p:attrName>
                                        </p:attrNameLst>
                                      </p:cBhvr>
                                      <p:to>
                                        <p:strVal val="visible"/>
                                      </p:to>
                                    </p:set>
                                    <p:animEffect transition="in" filter="fade">
                                      <p:cBhvr>
                                        <p:cTn id="33" dur="500"/>
                                        <p:tgtEl>
                                          <p:spTgt spid="15">
                                            <p:txEl>
                                              <p:pRg st="0" end="0"/>
                                            </p:txEl>
                                          </p:spTgt>
                                        </p:tgtEl>
                                      </p:cBhvr>
                                    </p:animEffect>
                                  </p:childTnLst>
                                </p:cTn>
                              </p:par>
                              <p:par>
                                <p:cTn id="34" presetID="42" presetClass="entr" presetSubtype="0" fill="hold" grpId="0" nodeType="withEffect">
                                  <p:stCondLst>
                                    <p:cond delay="200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anim calcmode="lin" valueType="num">
                                      <p:cBhvr>
                                        <p:cTn id="37" dur="500" fill="hold"/>
                                        <p:tgtEl>
                                          <p:spTgt spid="16"/>
                                        </p:tgtEl>
                                        <p:attrNameLst>
                                          <p:attrName>ppt_x</p:attrName>
                                        </p:attrNameLst>
                                      </p:cBhvr>
                                      <p:tavLst>
                                        <p:tav tm="0">
                                          <p:val>
                                            <p:strVal val="#ppt_x"/>
                                          </p:val>
                                        </p:tav>
                                        <p:tav tm="100000">
                                          <p:val>
                                            <p:strVal val="#ppt_x"/>
                                          </p:val>
                                        </p:tav>
                                      </p:tavLst>
                                    </p:anim>
                                    <p:anim calcmode="lin" valueType="num">
                                      <p:cBhvr>
                                        <p:cTn id="38" dur="500" fill="hold"/>
                                        <p:tgtEl>
                                          <p:spTgt spid="16"/>
                                        </p:tgtEl>
                                        <p:attrNameLst>
                                          <p:attrName>ppt_y</p:attrName>
                                        </p:attrNameLst>
                                      </p:cBhvr>
                                      <p:tavLst>
                                        <p:tav tm="0">
                                          <p:val>
                                            <p:strVal val="#ppt_y+.1"/>
                                          </p:val>
                                        </p:tav>
                                        <p:tav tm="100000">
                                          <p:val>
                                            <p:strVal val="#ppt_y"/>
                                          </p:val>
                                        </p:tav>
                                      </p:tavLst>
                                    </p:anim>
                                  </p:childTnLst>
                                </p:cTn>
                              </p:par>
                              <p:par>
                                <p:cTn id="39" presetID="10" presetClass="entr" presetSubtype="0" fill="hold" grpId="0" nodeType="withEffect">
                                  <p:stCondLst>
                                    <p:cond delay="2500"/>
                                  </p:stCondLst>
                                  <p:childTnLst>
                                    <p:set>
                                      <p:cBhvr>
                                        <p:cTn id="40" dur="1" fill="hold">
                                          <p:stCondLst>
                                            <p:cond delay="0"/>
                                          </p:stCondLst>
                                        </p:cTn>
                                        <p:tgtEl>
                                          <p:spTgt spid="17">
                                            <p:txEl>
                                              <p:pRg st="0" end="0"/>
                                            </p:txEl>
                                          </p:spTgt>
                                        </p:tgtEl>
                                        <p:attrNameLst>
                                          <p:attrName>style.visibility</p:attrName>
                                        </p:attrNameLst>
                                      </p:cBhvr>
                                      <p:to>
                                        <p:strVal val="visible"/>
                                      </p:to>
                                    </p:set>
                                    <p:animEffect transition="in" filter="fade">
                                      <p:cBhvr>
                                        <p:cTn id="41" dur="500"/>
                                        <p:tgtEl>
                                          <p:spTgt spid="17">
                                            <p:txEl>
                                              <p:pRg st="0" end="0"/>
                                            </p:txEl>
                                          </p:spTgt>
                                        </p:tgtEl>
                                      </p:cBhvr>
                                    </p:animEffect>
                                  </p:childTnLst>
                                </p:cTn>
                              </p:par>
                              <p:par>
                                <p:cTn id="42" presetID="42" presetClass="entr" presetSubtype="0" fill="hold" grpId="0" nodeType="withEffect">
                                  <p:stCondLst>
                                    <p:cond delay="250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anim calcmode="lin" valueType="num">
                                      <p:cBhvr>
                                        <p:cTn id="45" dur="500" fill="hold"/>
                                        <p:tgtEl>
                                          <p:spTgt spid="18"/>
                                        </p:tgtEl>
                                        <p:attrNameLst>
                                          <p:attrName>ppt_x</p:attrName>
                                        </p:attrNameLst>
                                      </p:cBhvr>
                                      <p:tavLst>
                                        <p:tav tm="0">
                                          <p:val>
                                            <p:strVal val="#ppt_x"/>
                                          </p:val>
                                        </p:tav>
                                        <p:tav tm="100000">
                                          <p:val>
                                            <p:strVal val="#ppt_x"/>
                                          </p:val>
                                        </p:tav>
                                      </p:tavLst>
                                    </p:anim>
                                    <p:anim calcmode="lin" valueType="num">
                                      <p:cBhvr>
                                        <p:cTn id="46"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tmplLst>
          <p:tmpl lvl="1">
            <p:tnLst>
              <p:par>
                <p:cTn presetID="10" presetClass="entr" presetSubtype="0" fill="hold" nodeType="withEffect">
                  <p:stCondLst>
                    <p:cond delay="10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3" grpId="0" build="p">
        <p:tmplLst>
          <p:tmpl lvl="1">
            <p:tnLst>
              <p:par>
                <p:cTn presetID="10" presetClass="entr" presetSubtype="0" fill="hold" nodeType="withEffect">
                  <p:stCondLst>
                    <p:cond delay="1500"/>
                  </p:stCondLst>
                  <p:childTnLst>
                    <p:set>
                      <p:cBhvr>
                        <p:cTn dur="1" fill="hold">
                          <p:stCondLst>
                            <p:cond delay="0"/>
                          </p:stCondLst>
                        </p:cTn>
                        <p:tgtEl>
                          <p:spTgt spid="13"/>
                        </p:tgtEl>
                        <p:attrNameLst>
                          <p:attrName>style.visibility</p:attrName>
                        </p:attrNameLst>
                      </p:cBhvr>
                      <p:to>
                        <p:strVal val="visible"/>
                      </p:to>
                    </p:set>
                    <p:animEffect transition="in" filter="fade">
                      <p:cBhvr>
                        <p:cTn dur="500"/>
                        <p:tgtEl>
                          <p:spTgt spid="13"/>
                        </p:tgtEl>
                      </p:cBhvr>
                    </p:animEffect>
                  </p:childTnLst>
                </p:cTn>
              </p:par>
            </p:tnLst>
          </p:tmpl>
        </p:tmplLst>
      </p:bldP>
      <p:bldP spid="15" grpId="0" build="p">
        <p:tmplLst>
          <p:tmpl lvl="1">
            <p:tnLst>
              <p:par>
                <p:cTn presetID="10" presetClass="entr" presetSubtype="0" fill="hold" nodeType="withEffect">
                  <p:stCondLst>
                    <p:cond delay="2000"/>
                  </p:stCondLst>
                  <p:childTnLst>
                    <p:set>
                      <p:cBhvr>
                        <p:cTn dur="1" fill="hold">
                          <p:stCondLst>
                            <p:cond delay="0"/>
                          </p:stCondLst>
                        </p:cTn>
                        <p:tgtEl>
                          <p:spTgt spid="15"/>
                        </p:tgtEl>
                        <p:attrNameLst>
                          <p:attrName>style.visibility</p:attrName>
                        </p:attrNameLst>
                      </p:cBhvr>
                      <p:to>
                        <p:strVal val="visible"/>
                      </p:to>
                    </p:set>
                    <p:animEffect transition="in" filter="fade">
                      <p:cBhvr>
                        <p:cTn dur="500"/>
                        <p:tgtEl>
                          <p:spTgt spid="15"/>
                        </p:tgtEl>
                      </p:cBhvr>
                    </p:animEffect>
                  </p:childTnLst>
                </p:cTn>
              </p:par>
            </p:tnLst>
          </p:tmpl>
        </p:tmplLst>
      </p:bldP>
      <p:bldP spid="17" grpId="0" build="p">
        <p:tmplLst>
          <p:tmpl lvl="1">
            <p:tnLst>
              <p:par>
                <p:cTn presetID="10" presetClass="entr" presetSubtype="0" fill="hold" nodeType="withEffect">
                  <p:stCondLst>
                    <p:cond delay="2500"/>
                  </p:stCondLst>
                  <p:childTnLst>
                    <p:set>
                      <p:cBhvr>
                        <p:cTn dur="1" fill="hold">
                          <p:stCondLst>
                            <p:cond delay="0"/>
                          </p:stCondLst>
                        </p:cTn>
                        <p:tgtEl>
                          <p:spTgt spid="17"/>
                        </p:tgtEl>
                        <p:attrNameLst>
                          <p:attrName>style.visibility</p:attrName>
                        </p:attrNameLst>
                      </p:cBhvr>
                      <p:to>
                        <p:strVal val="visible"/>
                      </p:to>
                    </p:set>
                    <p:animEffect transition="in" filter="fade">
                      <p:cBhvr>
                        <p:cTn dur="500"/>
                        <p:tgtEl>
                          <p:spTgt spid="17"/>
                        </p:tgtEl>
                      </p:cBhvr>
                    </p:animEffect>
                  </p:childTnLst>
                </p:cTn>
              </p:par>
            </p:tnLst>
          </p:tmpl>
        </p:tmplLst>
      </p:bldP>
      <p:bldP spid="19" grpId="0" build="p">
        <p:tmplLst>
          <p:tmpl lvl="1">
            <p:tnLst>
              <p:par>
                <p:cTn presetID="42"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750"/>
                        <p:tgtEl>
                          <p:spTgt spid="19"/>
                        </p:tgtEl>
                      </p:cBhvr>
                    </p:animEffect>
                    <p:anim calcmode="lin" valueType="num">
                      <p:cBhvr>
                        <p:cTn dur="750" fill="hold"/>
                        <p:tgtEl>
                          <p:spTgt spid="19"/>
                        </p:tgtEl>
                        <p:attrNameLst>
                          <p:attrName>ppt_x</p:attrName>
                        </p:attrNameLst>
                      </p:cBhvr>
                      <p:tavLst>
                        <p:tav tm="0">
                          <p:val>
                            <p:strVal val="#ppt_x"/>
                          </p:val>
                        </p:tav>
                        <p:tav tm="100000">
                          <p:val>
                            <p:strVal val="#ppt_x"/>
                          </p:val>
                        </p:tav>
                      </p:tavLst>
                    </p:anim>
                    <p:anim calcmode="lin" valueType="num">
                      <p:cBhvr>
                        <p:cTn dur="750" fill="hold"/>
                        <p:tgtEl>
                          <p:spTgt spid="19"/>
                        </p:tgtEl>
                        <p:attrNameLst>
                          <p:attrName>ppt_y</p:attrName>
                        </p:attrNameLst>
                      </p:cBhvr>
                      <p:tavLst>
                        <p:tav tm="0">
                          <p:val>
                            <p:strVal val="#ppt_y+.1"/>
                          </p:val>
                        </p:tav>
                        <p:tav tm="100000">
                          <p:val>
                            <p:strVal val="#ppt_y"/>
                          </p:val>
                        </p:tav>
                      </p:tavLst>
                    </p:anim>
                  </p:childTnLst>
                </p:cTn>
              </p:par>
            </p:tnLst>
          </p:tmpl>
        </p:tmplLst>
      </p:bldP>
      <p:bldP spid="21" grpId="0" build="p">
        <p:tmplLst>
          <p:tmpl lvl="1">
            <p:tnLst>
              <p:par>
                <p:cTn presetID="47" presetClass="entr" presetSubtype="0" fill="hold" nodeType="withEffect">
                  <p:stCondLst>
                    <p:cond delay="0"/>
                  </p:stCondLst>
                  <p:childTnLst>
                    <p:set>
                      <p:cBhvr>
                        <p:cTn dur="1" fill="hold">
                          <p:stCondLst>
                            <p:cond delay="0"/>
                          </p:stCondLst>
                        </p:cTn>
                        <p:tgtEl>
                          <p:spTgt spid="21"/>
                        </p:tgtEl>
                        <p:attrNameLst>
                          <p:attrName>style.visibility</p:attrName>
                        </p:attrNameLst>
                      </p:cBhvr>
                      <p:to>
                        <p:strVal val="visible"/>
                      </p:to>
                    </p:set>
                    <p:animEffect transition="in" filter="fade">
                      <p:cBhvr>
                        <p:cTn dur="750"/>
                        <p:tgtEl>
                          <p:spTgt spid="21"/>
                        </p:tgtEl>
                      </p:cBhvr>
                    </p:animEffect>
                    <p:anim calcmode="lin" valueType="num">
                      <p:cBhvr>
                        <p:cTn dur="750" fill="hold"/>
                        <p:tgtEl>
                          <p:spTgt spid="21"/>
                        </p:tgtEl>
                        <p:attrNameLst>
                          <p:attrName>ppt_x</p:attrName>
                        </p:attrNameLst>
                      </p:cBhvr>
                      <p:tavLst>
                        <p:tav tm="0">
                          <p:val>
                            <p:strVal val="#ppt_x"/>
                          </p:val>
                        </p:tav>
                        <p:tav tm="100000">
                          <p:val>
                            <p:strVal val="#ppt_x"/>
                          </p:val>
                        </p:tav>
                      </p:tavLst>
                    </p:anim>
                    <p:anim calcmode="lin" valueType="num">
                      <p:cBhvr>
                        <p:cTn dur="750" fill="hold"/>
                        <p:tgtEl>
                          <p:spTgt spid="21"/>
                        </p:tgtEl>
                        <p:attrNameLst>
                          <p:attrName>ppt_y</p:attrName>
                        </p:attrNameLst>
                      </p:cBhvr>
                      <p:tavLst>
                        <p:tav tm="0">
                          <p:val>
                            <p:strVal val="#ppt_y-.1"/>
                          </p:val>
                        </p:tav>
                        <p:tav tm="100000">
                          <p:val>
                            <p:strVal val="#ppt_y"/>
                          </p:val>
                        </p:tav>
                      </p:tavLst>
                    </p:anim>
                  </p:childTnLst>
                </p:cTn>
              </p:par>
            </p:tnLst>
          </p:tmpl>
        </p:tmplLst>
      </p:bldP>
      <p:bldP spid="3" grpId="0" animBg="1"/>
      <p:bldP spid="14" grpId="0" animBg="1"/>
      <p:bldP spid="16" grpId="0" animBg="1"/>
      <p:bldP spid="18"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矩形 6"/>
          <p:cNvSpPr/>
          <p:nvPr userDrawn="1"/>
        </p:nvSpPr>
        <p:spPr>
          <a:xfrm>
            <a:off x="-2" y="0"/>
            <a:ext cx="12192000" cy="6864725"/>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矩形 7"/>
          <p:cNvSpPr/>
          <p:nvPr userDrawn="1"/>
        </p:nvSpPr>
        <p:spPr>
          <a:xfrm>
            <a:off x="0" y="336267"/>
            <a:ext cx="4747845" cy="597877"/>
          </a:xfrm>
          <a:prstGeom prst="rect">
            <a:avLst/>
          </a:prstGeom>
          <a:gradFill>
            <a:gsLst>
              <a:gs pos="100000">
                <a:schemeClr val="accent1">
                  <a:alpha val="0"/>
                </a:schemeClr>
              </a:gs>
              <a:gs pos="0">
                <a:schemeClr val="accent1">
                  <a:alpha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nvPr>
        </p:nvSpPr>
        <p:spPr>
          <a:xfrm>
            <a:off x="291491" y="373595"/>
            <a:ext cx="1620957" cy="523220"/>
          </a:xfrm>
          <a:prstGeom prst="rect">
            <a:avLst/>
          </a:prstGeom>
        </p:spPr>
        <p:txBody>
          <a:bodyPr wrap="none" anchor="ctr" anchorCtr="0">
            <a:spAutoFit/>
          </a:bodyPr>
          <a:lstStyle>
            <a:lvl1pPr algn="ctr">
              <a:lnSpc>
                <a:spcPct val="100000"/>
              </a:lnSpc>
              <a:defRPr sz="2800">
                <a:solidFill>
                  <a:schemeClr val="bg1"/>
                </a:solidFill>
              </a:defRPr>
            </a:lvl1pPr>
          </a:lstStyle>
          <a:p>
            <a:r>
              <a:rPr lang="zh-CN" altLang="en-US" dirty="0"/>
              <a:t>标题样式</a:t>
            </a:r>
            <a:endParaRPr lang="zh-CN" altLang="en-US" dirty="0"/>
          </a:p>
        </p:txBody>
      </p:sp>
    </p:spTree>
  </p:cSld>
  <p:clrMapOvr>
    <a:masterClrMapping/>
  </p:clrMapOvr>
  <p:transition spd="slow" advTm="0">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19CDA3ED-71EA-4841-8BBD-ABD29DF9F449}"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7F66BBAD-8FB9-49DF-AAE2-11A181007D83}" type="slidenum">
              <a:rPr lang="zh-CN" altLang="en-US" smtClean="0"/>
            </a:fld>
            <a:endParaRPr lang="zh-CN" altLang="en-US"/>
          </a:p>
        </p:txBody>
      </p:sp>
    </p:spTree>
  </p:cSld>
  <p:clrMapOvr>
    <a:masterClrMapping/>
  </p:clrMapOvr>
  <p:transition spd="slow" advTm="0">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19CDA3ED-71EA-4841-8BBD-ABD29DF9F449}"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7F66BBAD-8FB9-49DF-AAE2-11A181007D83}" type="slidenum">
              <a:rPr lang="zh-CN" altLang="en-US" smtClean="0"/>
            </a:fld>
            <a:endParaRPr lang="zh-CN" altLang="en-US"/>
          </a:p>
        </p:txBody>
      </p:sp>
    </p:spTree>
  </p:cSld>
  <p:clrMapOvr>
    <a:masterClrMapping/>
  </p:clrMapOvr>
  <p:transition spd="slow" advTm="0">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9CDA3ED-71EA-4841-8BBD-ABD29DF9F449}"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F66BBAD-8FB9-49DF-AAE2-11A181007D83}" type="slidenum">
              <a:rPr lang="zh-CN" altLang="en-US" smtClean="0"/>
            </a:fld>
            <a:endParaRPr lang="zh-CN" altLang="en-US"/>
          </a:p>
        </p:txBody>
      </p:sp>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l="1586" t="300" b="91026"/>
          <a:stretch>
            <a:fillRect/>
          </a:stretch>
        </p:blipFill>
        <p:spPr>
          <a:xfrm>
            <a:off x="0" y="0"/>
            <a:ext cx="12192000" cy="575838"/>
          </a:xfrm>
          <a:prstGeom prst="rect">
            <a:avLst/>
          </a:prstGeom>
        </p:spPr>
      </p:pic>
      <p:sp>
        <p:nvSpPr>
          <p:cNvPr id="9" name="矩形 8"/>
          <p:cNvSpPr/>
          <p:nvPr userDrawn="1"/>
        </p:nvSpPr>
        <p:spPr>
          <a:xfrm>
            <a:off x="0" y="0"/>
            <a:ext cx="12192000" cy="575838"/>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userDrawn="1"/>
        </p:nvSpPr>
        <p:spPr>
          <a:xfrm>
            <a:off x="0" y="0"/>
            <a:ext cx="4747845" cy="597877"/>
          </a:xfrm>
          <a:prstGeom prst="rect">
            <a:avLst/>
          </a:prstGeom>
          <a:gradFill>
            <a:gsLst>
              <a:gs pos="100000">
                <a:schemeClr val="accent1">
                  <a:alpha val="0"/>
                </a:schemeClr>
              </a:gs>
              <a:gs pos="50000">
                <a:schemeClr val="accent1">
                  <a:alpha val="6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Tm="0">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19CDA3ED-71EA-4841-8BBD-ABD29DF9F449}"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7F66BBAD-8FB9-49DF-AAE2-11A181007D83}" type="slidenum">
              <a:rPr lang="zh-CN" altLang="en-US" smtClean="0"/>
            </a:fld>
            <a:endParaRPr lang="zh-CN" altLang="en-US"/>
          </a:p>
        </p:txBody>
      </p:sp>
    </p:spTree>
  </p:cSld>
  <p:clrMapOvr>
    <a:masterClrMapping/>
  </p:clrMapOvr>
  <p:transition spd="slow" advTm="0">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19CDA3ED-71EA-4841-8BBD-ABD29DF9F449}"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7F66BBAD-8FB9-49DF-AAE2-11A181007D83}" type="slidenum">
              <a:rPr lang="zh-CN" altLang="en-US" smtClean="0"/>
            </a:fld>
            <a:endParaRPr lang="zh-CN" altLang="en-US"/>
          </a:p>
        </p:txBody>
      </p:sp>
    </p:spTree>
  </p:cSld>
  <p:clrMapOvr>
    <a:masterClrMapping/>
  </p:clrMapOvr>
  <p:transition spd="slow" advTm="0">
    <p:wipe dir="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spd="slow" advTm="0">
    <p:wipe dir="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4.xml"/><Relationship Id="rId2" Type="http://schemas.openxmlformats.org/officeDocument/2006/relationships/image" Target="../media/image11.jpeg"/><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1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4.xml"/><Relationship Id="rId4" Type="http://schemas.openxmlformats.org/officeDocument/2006/relationships/image" Target="../media/image8.png"/><Relationship Id="rId3" Type="http://schemas.openxmlformats.org/officeDocument/2006/relationships/tags" Target="../tags/tag1.xml"/><Relationship Id="rId2" Type="http://schemas.microsoft.com/office/2007/relationships/media" Target="../media/media1.mp4"/><Relationship Id="rId1" Type="http://schemas.openxmlformats.org/officeDocument/2006/relationships/video" Target="../media/media1.mp4"/></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4.xml"/><Relationship Id="rId2" Type="http://schemas.openxmlformats.org/officeDocument/2006/relationships/image" Target="../media/image10.jpeg"/><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t="-1" b="718"/>
          <a:stretch>
            <a:fillRect/>
          </a:stretch>
        </p:blipFill>
        <p:spPr>
          <a:xfrm>
            <a:off x="0" y="0"/>
            <a:ext cx="12192000" cy="6858000"/>
          </a:xfrm>
          <a:prstGeom prst="rect">
            <a:avLst/>
          </a:prstGeom>
        </p:spPr>
      </p:pic>
      <p:sp>
        <p:nvSpPr>
          <p:cNvPr id="8" name="矩形 7"/>
          <p:cNvSpPr/>
          <p:nvPr/>
        </p:nvSpPr>
        <p:spPr>
          <a:xfrm>
            <a:off x="0" y="0"/>
            <a:ext cx="12192000" cy="6858000"/>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任意多边形 8"/>
          <p:cNvSpPr/>
          <p:nvPr/>
        </p:nvSpPr>
        <p:spPr>
          <a:xfrm>
            <a:off x="4487256" y="1"/>
            <a:ext cx="7955280" cy="6858000"/>
          </a:xfrm>
          <a:custGeom>
            <a:avLst/>
            <a:gdLst>
              <a:gd name="connsiteX0" fmla="*/ 0 w 7955280"/>
              <a:gd name="connsiteY0" fmla="*/ 0 h 6858001"/>
              <a:gd name="connsiteX1" fmla="*/ 7955280 w 7955280"/>
              <a:gd name="connsiteY1" fmla="*/ 0 h 6858001"/>
              <a:gd name="connsiteX2" fmla="*/ 7955279 w 7955280"/>
              <a:gd name="connsiteY2" fmla="*/ 1 h 6858001"/>
              <a:gd name="connsiteX3" fmla="*/ 7704744 w 7955280"/>
              <a:gd name="connsiteY3" fmla="*/ 1 h 6858001"/>
              <a:gd name="connsiteX4" fmla="*/ 7704744 w 7955280"/>
              <a:gd name="connsiteY4" fmla="*/ 431959 h 6858001"/>
              <a:gd name="connsiteX5" fmla="*/ 7704744 w 7955280"/>
              <a:gd name="connsiteY5" fmla="*/ 6858001 h 6858001"/>
              <a:gd name="connsiteX6" fmla="*/ 3977640 w 7955280"/>
              <a:gd name="connsiteY6" fmla="*/ 6858001 h 6858001"/>
              <a:gd name="connsiteX7" fmla="*/ 3977640 w 7955280"/>
              <a:gd name="connsiteY7"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55280" h="6858001">
                <a:moveTo>
                  <a:pt x="0" y="0"/>
                </a:moveTo>
                <a:lnTo>
                  <a:pt x="7955280" y="0"/>
                </a:lnTo>
                <a:lnTo>
                  <a:pt x="7955279" y="1"/>
                </a:lnTo>
                <a:lnTo>
                  <a:pt x="7704744" y="1"/>
                </a:lnTo>
                <a:lnTo>
                  <a:pt x="7704744" y="431959"/>
                </a:lnTo>
                <a:lnTo>
                  <a:pt x="7704744" y="6858001"/>
                </a:lnTo>
                <a:lnTo>
                  <a:pt x="3977640" y="6858001"/>
                </a:lnTo>
                <a:lnTo>
                  <a:pt x="3977640" y="6858000"/>
                </a:lnTo>
                <a:close/>
              </a:path>
            </a:pathLst>
          </a:custGeom>
          <a:gradFill>
            <a:gsLst>
              <a:gs pos="0">
                <a:schemeClr val="accent1">
                  <a:alpha val="40000"/>
                </a:schemeClr>
              </a:gs>
              <a:gs pos="70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751840" y="2606040"/>
            <a:ext cx="10687685" cy="1014730"/>
          </a:xfrm>
          <a:prstGeom prst="rect">
            <a:avLst/>
          </a:prstGeom>
          <a:noFill/>
        </p:spPr>
        <p:txBody>
          <a:bodyPr wrap="square" rtlCol="0">
            <a:spAutoFit/>
          </a:bodyPr>
          <a:lstStyle/>
          <a:p>
            <a:pPr algn="ctr"/>
            <a:r>
              <a:rPr lang="zh-CN" altLang="en-US" sz="6000" dirty="0">
                <a:solidFill>
                  <a:schemeClr val="bg1"/>
                </a:solidFill>
                <a:cs typeface="+mn-ea"/>
                <a:sym typeface="+mn-lt"/>
              </a:rPr>
              <a:t>区块链背景下农产品流通模式</a:t>
            </a:r>
            <a:endParaRPr lang="zh-CN" altLang="en-US" sz="6000" dirty="0">
              <a:solidFill>
                <a:schemeClr val="bg1"/>
              </a:solidFill>
              <a:cs typeface="+mn-ea"/>
              <a:sym typeface="+mn-lt"/>
            </a:endParaRPr>
          </a:p>
        </p:txBody>
      </p:sp>
      <p:sp>
        <p:nvSpPr>
          <p:cNvPr id="15" name="矩形 14"/>
          <p:cNvSpPr/>
          <p:nvPr/>
        </p:nvSpPr>
        <p:spPr>
          <a:xfrm>
            <a:off x="2719753" y="5278119"/>
            <a:ext cx="6752493" cy="389187"/>
          </a:xfrm>
          <a:prstGeom prst="rect">
            <a:avLst/>
          </a:prstGeom>
          <a:gradFill>
            <a:gsLst>
              <a:gs pos="0">
                <a:schemeClr val="bg1">
                  <a:alpha val="0"/>
                </a:schemeClr>
              </a:gs>
              <a:gs pos="49500">
                <a:schemeClr val="bg1">
                  <a:alpha val="50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dirty="0"/>
              <a:t>汇报人</a:t>
            </a:r>
            <a:r>
              <a:rPr lang="zh-CN" dirty="0" smtClean="0"/>
              <a:t>：黄洁 徐新欣      </a:t>
            </a:r>
            <a:r>
              <a:rPr lang="zh-CN" dirty="0"/>
              <a:t>汇报时间：</a:t>
            </a:r>
            <a:r>
              <a:rPr lang="en-US" altLang="zh-CN" dirty="0"/>
              <a:t>2020</a:t>
            </a:r>
            <a:r>
              <a:rPr lang="zh-CN" altLang="en-US" dirty="0"/>
              <a:t>年</a:t>
            </a:r>
            <a:r>
              <a:rPr lang="en-US" altLang="zh-CN" dirty="0"/>
              <a:t>12</a:t>
            </a:r>
            <a:r>
              <a:rPr lang="zh-CN" altLang="en-US" dirty="0"/>
              <a:t>月</a:t>
            </a:r>
            <a:endParaRPr lang="zh-CN" altLang="en-US" dirty="0"/>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barn(outVertical)">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534228" y="1709057"/>
            <a:ext cx="5123543" cy="1320800"/>
          </a:xfrm>
          <a:prstGeom prst="rect">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5" name="矩形 4"/>
          <p:cNvSpPr/>
          <p:nvPr/>
        </p:nvSpPr>
        <p:spPr>
          <a:xfrm>
            <a:off x="0" y="3744595"/>
            <a:ext cx="12082145" cy="2318385"/>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dirty="0">
                <a:cs typeface="+mn-ea"/>
                <a:sym typeface="+mn-lt"/>
              </a:rPr>
              <a:t>而区块链技术的应用能够解决这些问题,不断提高农产品流通领域的产品效益。农产品流通供应链可以分为生产个体或企业、加工企企业、贸易商、零售及消费者五个环节。                                                                                                  区块链技术与农产品流通需求有很多耦合之处,借助区块链技术可以打破农产品供应链各环节的信息壁垒,解决因信息不对称产生的农产品以此充好、劣质产品驱逐优质产品的问题,为农产品流通发展释放原动力,借助区块链技术消除参与方之间的信息不对称,推动农产品流通各环节良性循环运作。</a:t>
            </a:r>
            <a:endParaRPr lang="zh-CN" altLang="en-US" dirty="0">
              <a:cs typeface="+mn-ea"/>
              <a:sym typeface="+mn-lt"/>
            </a:endParaRPr>
          </a:p>
        </p:txBody>
      </p:sp>
      <p:pic>
        <p:nvPicPr>
          <p:cNvPr id="9" name="图片 8" descr="4"/>
          <p:cNvPicPr>
            <a:picLocks noChangeAspect="1"/>
          </p:cNvPicPr>
          <p:nvPr>
            <p:custDataLst>
              <p:tags r:id="rId1"/>
            </p:custDataLst>
          </p:nvPr>
        </p:nvPicPr>
        <p:blipFill>
          <a:blip r:embed="rId2"/>
          <a:stretch>
            <a:fillRect/>
          </a:stretch>
        </p:blipFill>
        <p:spPr>
          <a:xfrm>
            <a:off x="3413760" y="1205230"/>
            <a:ext cx="5255260" cy="2101850"/>
          </a:xfrm>
          <a:prstGeom prst="rect">
            <a:avLst/>
          </a:prstGeom>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750" fill="hold"/>
                                        <p:tgtEl>
                                          <p:spTgt spid="3"/>
                                        </p:tgtEl>
                                        <p:attrNameLst>
                                          <p:attrName>ppt_w</p:attrName>
                                        </p:attrNameLst>
                                      </p:cBhvr>
                                      <p:tavLst>
                                        <p:tav tm="0">
                                          <p:val>
                                            <p:strVal val="#ppt_w+.3"/>
                                          </p:val>
                                        </p:tav>
                                        <p:tav tm="100000">
                                          <p:val>
                                            <p:strVal val="#ppt_w"/>
                                          </p:val>
                                        </p:tav>
                                      </p:tavLst>
                                    </p:anim>
                                    <p:anim calcmode="lin" valueType="num">
                                      <p:cBhvr>
                                        <p:cTn id="8" dur="750" fill="hold"/>
                                        <p:tgtEl>
                                          <p:spTgt spid="3"/>
                                        </p:tgtEl>
                                        <p:attrNameLst>
                                          <p:attrName>ppt_h</p:attrName>
                                        </p:attrNameLst>
                                      </p:cBhvr>
                                      <p:tavLst>
                                        <p:tav tm="0">
                                          <p:val>
                                            <p:strVal val="#ppt_h"/>
                                          </p:val>
                                        </p:tav>
                                        <p:tav tm="100000">
                                          <p:val>
                                            <p:strVal val="#ppt_h"/>
                                          </p:val>
                                        </p:tav>
                                      </p:tavLst>
                                    </p:anim>
                                    <p:animEffect transition="in" filter="fade">
                                      <p:cBhvr>
                                        <p:cTn id="9" dur="750"/>
                                        <p:tgtEl>
                                          <p:spTgt spid="3"/>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54330"/>
            <a:ext cx="8711565" cy="521970"/>
          </a:xfrm>
        </p:spPr>
        <p:txBody>
          <a:bodyPr wrap="square"/>
          <a:lstStyle/>
          <a:p>
            <a:pPr algn="ctr"/>
            <a:r>
              <a:rPr lang="zh-CN" altLang="en-US" dirty="0"/>
              <a:t>(二)区块链互信体系是农产品流通发展的推动力</a:t>
            </a:r>
            <a:endParaRPr lang="zh-CN" altLang="en-US" dirty="0"/>
          </a:p>
        </p:txBody>
      </p:sp>
      <p:sp>
        <p:nvSpPr>
          <p:cNvPr id="4" name="文本框 3"/>
          <p:cNvSpPr txBox="1"/>
          <p:nvPr/>
        </p:nvSpPr>
        <p:spPr>
          <a:xfrm>
            <a:off x="1350645" y="3097530"/>
            <a:ext cx="9977755" cy="1198880"/>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区块链互信体系有助于推动融资覆盖农产品整体产业链。农产品产业链涉及生产、分销、物流、融资以及金融监管等环节,将区块链技术引入农产品产业链信用体系中,为金融机构、政府监管部门、小微个体企业及消费者提供达成共识的增信手段和征信措施,提高农产品产业链上各环节信用信息的透明度,重建农产品流通体系中的信任链条,破除因信息不对称造成的各环节利益冲突。</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 name="任意多边形 11"/>
          <p:cNvSpPr>
            <a:spLocks noChangeAspect="1"/>
          </p:cNvSpPr>
          <p:nvPr/>
        </p:nvSpPr>
        <p:spPr>
          <a:xfrm>
            <a:off x="6434643" y="2114884"/>
            <a:ext cx="481897" cy="419355"/>
          </a:xfrm>
          <a:custGeom>
            <a:avLst/>
            <a:gdLst>
              <a:gd name="connsiteX0" fmla="*/ 2136838 w 4244134"/>
              <a:gd name="connsiteY0" fmla="*/ 2537631 h 3693319"/>
              <a:gd name="connsiteX1" fmla="*/ 2299844 w 4244134"/>
              <a:gd name="connsiteY1" fmla="*/ 2700637 h 3693319"/>
              <a:gd name="connsiteX2" fmla="*/ 2462850 w 4244134"/>
              <a:gd name="connsiteY2" fmla="*/ 2537631 h 3693319"/>
              <a:gd name="connsiteX3" fmla="*/ 616723 w 4244134"/>
              <a:gd name="connsiteY3" fmla="*/ 1748051 h 3693319"/>
              <a:gd name="connsiteX4" fmla="*/ 2488723 w 4244134"/>
              <a:gd name="connsiteY4" fmla="*/ 1748051 h 3693319"/>
              <a:gd name="connsiteX5" fmla="*/ 2488723 w 4244134"/>
              <a:gd name="connsiteY5" fmla="*/ 1884677 h 3693319"/>
              <a:gd name="connsiteX6" fmla="*/ 616723 w 4244134"/>
              <a:gd name="connsiteY6" fmla="*/ 1884677 h 3693319"/>
              <a:gd name="connsiteX7" fmla="*/ 616723 w 4244134"/>
              <a:gd name="connsiteY7" fmla="*/ 1421574 h 3693319"/>
              <a:gd name="connsiteX8" fmla="*/ 2488723 w 4244134"/>
              <a:gd name="connsiteY8" fmla="*/ 1421574 h 3693319"/>
              <a:gd name="connsiteX9" fmla="*/ 2488723 w 4244134"/>
              <a:gd name="connsiteY9" fmla="*/ 1558200 h 3693319"/>
              <a:gd name="connsiteX10" fmla="*/ 616723 w 4244134"/>
              <a:gd name="connsiteY10" fmla="*/ 1558200 h 3693319"/>
              <a:gd name="connsiteX11" fmla="*/ 616723 w 4244134"/>
              <a:gd name="connsiteY11" fmla="*/ 1095097 h 3693319"/>
              <a:gd name="connsiteX12" fmla="*/ 2488723 w 4244134"/>
              <a:gd name="connsiteY12" fmla="*/ 1095097 h 3693319"/>
              <a:gd name="connsiteX13" fmla="*/ 2488723 w 4244134"/>
              <a:gd name="connsiteY13" fmla="*/ 1231723 h 3693319"/>
              <a:gd name="connsiteX14" fmla="*/ 616723 w 4244134"/>
              <a:gd name="connsiteY14" fmla="*/ 1231723 h 3693319"/>
              <a:gd name="connsiteX15" fmla="*/ 204718 w 4244134"/>
              <a:gd name="connsiteY15" fmla="*/ 204718 h 3693319"/>
              <a:gd name="connsiteX16" fmla="*/ 204718 w 4244134"/>
              <a:gd name="connsiteY16" fmla="*/ 3488601 h 3693319"/>
              <a:gd name="connsiteX17" fmla="*/ 2907082 w 4244134"/>
              <a:gd name="connsiteY17" fmla="*/ 3488601 h 3693319"/>
              <a:gd name="connsiteX18" fmla="*/ 2907082 w 4244134"/>
              <a:gd name="connsiteY18" fmla="*/ 3096000 h 3693319"/>
              <a:gd name="connsiteX19" fmla="*/ 2907082 w 4244134"/>
              <a:gd name="connsiteY19" fmla="*/ 2973318 h 3693319"/>
              <a:gd name="connsiteX20" fmla="*/ 2907082 w 4244134"/>
              <a:gd name="connsiteY20" fmla="*/ 2619924 h 3693319"/>
              <a:gd name="connsiteX21" fmla="*/ 2302633 w 4244134"/>
              <a:gd name="connsiteY21" fmla="*/ 3224372 h 3693319"/>
              <a:gd name="connsiteX22" fmla="*/ 2288873 w 4244134"/>
              <a:gd name="connsiteY22" fmla="*/ 3210611 h 3693319"/>
              <a:gd name="connsiteX23" fmla="*/ 2286083 w 4244134"/>
              <a:gd name="connsiteY23" fmla="*/ 3213400 h 3693319"/>
              <a:gd name="connsiteX24" fmla="*/ 1610314 w 4244134"/>
              <a:gd name="connsiteY24" fmla="*/ 2537631 h 3693319"/>
              <a:gd name="connsiteX25" fmla="*/ 616723 w 4244134"/>
              <a:gd name="connsiteY25" fmla="*/ 2537631 h 3693319"/>
              <a:gd name="connsiteX26" fmla="*/ 616723 w 4244134"/>
              <a:gd name="connsiteY26" fmla="*/ 2401005 h 3693319"/>
              <a:gd name="connsiteX27" fmla="*/ 1473688 w 4244134"/>
              <a:gd name="connsiteY27" fmla="*/ 2401005 h 3693319"/>
              <a:gd name="connsiteX28" fmla="*/ 1340342 w 4244134"/>
              <a:gd name="connsiteY28" fmla="*/ 2267659 h 3693319"/>
              <a:gd name="connsiteX29" fmla="*/ 1396846 w 4244134"/>
              <a:gd name="connsiteY29" fmla="*/ 2211154 h 3693319"/>
              <a:gd name="connsiteX30" fmla="*/ 616723 w 4244134"/>
              <a:gd name="connsiteY30" fmla="*/ 2211154 h 3693319"/>
              <a:gd name="connsiteX31" fmla="*/ 616723 w 4244134"/>
              <a:gd name="connsiteY31" fmla="*/ 2074528 h 3693319"/>
              <a:gd name="connsiteX32" fmla="*/ 1533472 w 4244134"/>
              <a:gd name="connsiteY32" fmla="*/ 2074528 h 3693319"/>
              <a:gd name="connsiteX33" fmla="*/ 1603604 w 4244134"/>
              <a:gd name="connsiteY33" fmla="*/ 2004396 h 3693319"/>
              <a:gd name="connsiteX34" fmla="*/ 1673735 w 4244134"/>
              <a:gd name="connsiteY34" fmla="*/ 2074528 h 3693319"/>
              <a:gd name="connsiteX35" fmla="*/ 2488723 w 4244134"/>
              <a:gd name="connsiteY35" fmla="*/ 2074528 h 3693319"/>
              <a:gd name="connsiteX36" fmla="*/ 2488723 w 4244134"/>
              <a:gd name="connsiteY36" fmla="*/ 2211154 h 3693319"/>
              <a:gd name="connsiteX37" fmla="*/ 1810361 w 4244134"/>
              <a:gd name="connsiteY37" fmla="*/ 2211154 h 3693319"/>
              <a:gd name="connsiteX38" fmla="*/ 2000212 w 4244134"/>
              <a:gd name="connsiteY38" fmla="*/ 2401005 h 3693319"/>
              <a:gd name="connsiteX39" fmla="*/ 2488723 w 4244134"/>
              <a:gd name="connsiteY39" fmla="*/ 2401005 h 3693319"/>
              <a:gd name="connsiteX40" fmla="*/ 2488723 w 4244134"/>
              <a:gd name="connsiteY40" fmla="*/ 2511758 h 3693319"/>
              <a:gd name="connsiteX41" fmla="*/ 2907082 w 4244134"/>
              <a:gd name="connsiteY41" fmla="*/ 2093399 h 3693319"/>
              <a:gd name="connsiteX42" fmla="*/ 2907082 w 4244134"/>
              <a:gd name="connsiteY42" fmla="*/ 204718 h 3693319"/>
              <a:gd name="connsiteX43" fmla="*/ 0 w 4244134"/>
              <a:gd name="connsiteY43" fmla="*/ 0 h 3693319"/>
              <a:gd name="connsiteX44" fmla="*/ 204718 w 4244134"/>
              <a:gd name="connsiteY44" fmla="*/ 0 h 3693319"/>
              <a:gd name="connsiteX45" fmla="*/ 204718 w 4244134"/>
              <a:gd name="connsiteY45" fmla="*/ 1 h 3693319"/>
              <a:gd name="connsiteX46" fmla="*/ 2907082 w 4244134"/>
              <a:gd name="connsiteY46" fmla="*/ 1 h 3693319"/>
              <a:gd name="connsiteX47" fmla="*/ 2907082 w 4244134"/>
              <a:gd name="connsiteY47" fmla="*/ 0 h 3693319"/>
              <a:gd name="connsiteX48" fmla="*/ 3111799 w 4244134"/>
              <a:gd name="connsiteY48" fmla="*/ 0 h 3693319"/>
              <a:gd name="connsiteX49" fmla="*/ 3111799 w 4244134"/>
              <a:gd name="connsiteY49" fmla="*/ 1888682 h 3693319"/>
              <a:gd name="connsiteX50" fmla="*/ 3980872 w 4244134"/>
              <a:gd name="connsiteY50" fmla="*/ 1019609 h 3693319"/>
              <a:gd name="connsiteX51" fmla="*/ 4244134 w 4244134"/>
              <a:gd name="connsiteY51" fmla="*/ 1282871 h 3693319"/>
              <a:gd name="connsiteX52" fmla="*/ 3111799 w 4244134"/>
              <a:gd name="connsiteY52" fmla="*/ 2415207 h 3693319"/>
              <a:gd name="connsiteX53" fmla="*/ 3111799 w 4244134"/>
              <a:gd name="connsiteY53" fmla="*/ 2973318 h 3693319"/>
              <a:gd name="connsiteX54" fmla="*/ 3111799 w 4244134"/>
              <a:gd name="connsiteY54" fmla="*/ 3096000 h 3693319"/>
              <a:gd name="connsiteX55" fmla="*/ 3111799 w 4244134"/>
              <a:gd name="connsiteY55" fmla="*/ 3693319 h 3693319"/>
              <a:gd name="connsiteX56" fmla="*/ 2907082 w 4244134"/>
              <a:gd name="connsiteY56" fmla="*/ 3693319 h 3693319"/>
              <a:gd name="connsiteX57" fmla="*/ 2907082 w 4244134"/>
              <a:gd name="connsiteY57" fmla="*/ 3693318 h 3693319"/>
              <a:gd name="connsiteX58" fmla="*/ 1 w 4244134"/>
              <a:gd name="connsiteY58" fmla="*/ 3693318 h 3693319"/>
              <a:gd name="connsiteX59" fmla="*/ 1 w 4244134"/>
              <a:gd name="connsiteY59" fmla="*/ 3636000 h 3693319"/>
              <a:gd name="connsiteX60" fmla="*/ 0 w 4244134"/>
              <a:gd name="connsiteY60" fmla="*/ 3636000 h 36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4134" h="3693319">
                <a:moveTo>
                  <a:pt x="2136838" y="2537631"/>
                </a:moveTo>
                <a:lnTo>
                  <a:pt x="2299844" y="2700637"/>
                </a:lnTo>
                <a:lnTo>
                  <a:pt x="2462850" y="2537631"/>
                </a:lnTo>
                <a:close/>
                <a:moveTo>
                  <a:pt x="616723" y="1748051"/>
                </a:moveTo>
                <a:lnTo>
                  <a:pt x="2488723" y="1748051"/>
                </a:lnTo>
                <a:lnTo>
                  <a:pt x="2488723" y="1884677"/>
                </a:lnTo>
                <a:lnTo>
                  <a:pt x="616723" y="1884677"/>
                </a:lnTo>
                <a:close/>
                <a:moveTo>
                  <a:pt x="616723" y="1421574"/>
                </a:moveTo>
                <a:lnTo>
                  <a:pt x="2488723" y="1421574"/>
                </a:lnTo>
                <a:lnTo>
                  <a:pt x="2488723" y="1558200"/>
                </a:lnTo>
                <a:lnTo>
                  <a:pt x="616723" y="1558200"/>
                </a:lnTo>
                <a:close/>
                <a:moveTo>
                  <a:pt x="616723" y="1095097"/>
                </a:moveTo>
                <a:lnTo>
                  <a:pt x="2488723" y="1095097"/>
                </a:lnTo>
                <a:lnTo>
                  <a:pt x="2488723" y="1231723"/>
                </a:lnTo>
                <a:lnTo>
                  <a:pt x="616723" y="1231723"/>
                </a:lnTo>
                <a:close/>
                <a:moveTo>
                  <a:pt x="204718" y="204718"/>
                </a:moveTo>
                <a:lnTo>
                  <a:pt x="204718" y="3488601"/>
                </a:lnTo>
                <a:lnTo>
                  <a:pt x="2907082" y="3488601"/>
                </a:lnTo>
                <a:lnTo>
                  <a:pt x="2907082" y="3096000"/>
                </a:lnTo>
                <a:lnTo>
                  <a:pt x="2907082" y="2973318"/>
                </a:lnTo>
                <a:lnTo>
                  <a:pt x="2907082" y="2619924"/>
                </a:lnTo>
                <a:lnTo>
                  <a:pt x="2302633" y="3224372"/>
                </a:lnTo>
                <a:lnTo>
                  <a:pt x="2288873" y="3210611"/>
                </a:lnTo>
                <a:lnTo>
                  <a:pt x="2286083" y="3213400"/>
                </a:lnTo>
                <a:lnTo>
                  <a:pt x="1610314" y="2537631"/>
                </a:lnTo>
                <a:lnTo>
                  <a:pt x="616723" y="2537631"/>
                </a:lnTo>
                <a:lnTo>
                  <a:pt x="616723" y="2401005"/>
                </a:lnTo>
                <a:lnTo>
                  <a:pt x="1473688" y="2401005"/>
                </a:lnTo>
                <a:lnTo>
                  <a:pt x="1340342" y="2267659"/>
                </a:lnTo>
                <a:lnTo>
                  <a:pt x="1396846" y="2211154"/>
                </a:lnTo>
                <a:lnTo>
                  <a:pt x="616723" y="2211154"/>
                </a:lnTo>
                <a:lnTo>
                  <a:pt x="616723" y="2074528"/>
                </a:lnTo>
                <a:lnTo>
                  <a:pt x="1533472" y="2074528"/>
                </a:lnTo>
                <a:lnTo>
                  <a:pt x="1603604" y="2004396"/>
                </a:lnTo>
                <a:lnTo>
                  <a:pt x="1673735" y="2074528"/>
                </a:lnTo>
                <a:lnTo>
                  <a:pt x="2488723" y="2074528"/>
                </a:lnTo>
                <a:lnTo>
                  <a:pt x="2488723" y="2211154"/>
                </a:lnTo>
                <a:lnTo>
                  <a:pt x="1810361" y="2211154"/>
                </a:lnTo>
                <a:lnTo>
                  <a:pt x="2000212" y="2401005"/>
                </a:lnTo>
                <a:lnTo>
                  <a:pt x="2488723" y="2401005"/>
                </a:lnTo>
                <a:lnTo>
                  <a:pt x="2488723" y="2511758"/>
                </a:lnTo>
                <a:lnTo>
                  <a:pt x="2907082" y="2093399"/>
                </a:lnTo>
                <a:lnTo>
                  <a:pt x="2907082" y="204718"/>
                </a:lnTo>
                <a:close/>
                <a:moveTo>
                  <a:pt x="0" y="0"/>
                </a:moveTo>
                <a:lnTo>
                  <a:pt x="204718" y="0"/>
                </a:lnTo>
                <a:lnTo>
                  <a:pt x="204718" y="1"/>
                </a:lnTo>
                <a:lnTo>
                  <a:pt x="2907082" y="1"/>
                </a:lnTo>
                <a:lnTo>
                  <a:pt x="2907082" y="0"/>
                </a:lnTo>
                <a:lnTo>
                  <a:pt x="3111799" y="0"/>
                </a:lnTo>
                <a:lnTo>
                  <a:pt x="3111799" y="1888682"/>
                </a:lnTo>
                <a:lnTo>
                  <a:pt x="3980872" y="1019609"/>
                </a:lnTo>
                <a:lnTo>
                  <a:pt x="4244134" y="1282871"/>
                </a:lnTo>
                <a:lnTo>
                  <a:pt x="3111799" y="2415207"/>
                </a:lnTo>
                <a:lnTo>
                  <a:pt x="3111799" y="2973318"/>
                </a:lnTo>
                <a:lnTo>
                  <a:pt x="3111799" y="3096000"/>
                </a:lnTo>
                <a:lnTo>
                  <a:pt x="3111799" y="3693319"/>
                </a:lnTo>
                <a:lnTo>
                  <a:pt x="2907082" y="3693319"/>
                </a:lnTo>
                <a:lnTo>
                  <a:pt x="2907082" y="3693318"/>
                </a:lnTo>
                <a:lnTo>
                  <a:pt x="1" y="3693318"/>
                </a:lnTo>
                <a:lnTo>
                  <a:pt x="1" y="3636000"/>
                </a:lnTo>
                <a:lnTo>
                  <a:pt x="0" y="3636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69962" y="3097347"/>
            <a:ext cx="419355" cy="419355"/>
          </a:xfrm>
          <a:custGeom>
            <a:avLst/>
            <a:gdLst>
              <a:gd name="connsiteX0" fmla="*/ 233325 w 327309"/>
              <a:gd name="connsiteY0" fmla="*/ 56528 h 327309"/>
              <a:gd name="connsiteX1" fmla="*/ 50285 w 327309"/>
              <a:gd name="connsiteY1" fmla="*/ 239568 h 327309"/>
              <a:gd name="connsiteX2" fmla="*/ 87741 w 327309"/>
              <a:gd name="connsiteY2" fmla="*/ 277025 h 327309"/>
              <a:gd name="connsiteX3" fmla="*/ 270781 w 327309"/>
              <a:gd name="connsiteY3" fmla="*/ 93985 h 327309"/>
              <a:gd name="connsiteX4" fmla="*/ 239171 w 327309"/>
              <a:gd name="connsiteY4" fmla="*/ 31038 h 327309"/>
              <a:gd name="connsiteX5" fmla="*/ 296272 w 327309"/>
              <a:gd name="connsiteY5" fmla="*/ 88139 h 327309"/>
              <a:gd name="connsiteX6" fmla="*/ 80982 w 327309"/>
              <a:gd name="connsiteY6" fmla="*/ 303429 h 327309"/>
              <a:gd name="connsiteX7" fmla="*/ 59606 w 327309"/>
              <a:gd name="connsiteY7" fmla="*/ 282053 h 327309"/>
              <a:gd name="connsiteX8" fmla="*/ 59606 w 327309"/>
              <a:gd name="connsiteY8" fmla="*/ 282053 h 327309"/>
              <a:gd name="connsiteX9" fmla="*/ 80982 w 327309"/>
              <a:gd name="connsiteY9" fmla="*/ 303429 h 327309"/>
              <a:gd name="connsiteX10" fmla="*/ 0 w 327309"/>
              <a:gd name="connsiteY10" fmla="*/ 327309 h 327309"/>
              <a:gd name="connsiteX11" fmla="*/ 23881 w 327309"/>
              <a:gd name="connsiteY11" fmla="*/ 246328 h 327309"/>
              <a:gd name="connsiteX12" fmla="*/ 38193 w 327309"/>
              <a:gd name="connsiteY12" fmla="*/ 260640 h 327309"/>
              <a:gd name="connsiteX13" fmla="*/ 38193 w 327309"/>
              <a:gd name="connsiteY13" fmla="*/ 260640 h 327309"/>
              <a:gd name="connsiteX14" fmla="*/ 23881 w 327309"/>
              <a:gd name="connsiteY14" fmla="*/ 246328 h 327309"/>
              <a:gd name="connsiteX15" fmla="*/ 278071 w 327309"/>
              <a:gd name="connsiteY15" fmla="*/ 63 h 327309"/>
              <a:gd name="connsiteX16" fmla="*/ 292270 w 327309"/>
              <a:gd name="connsiteY16" fmla="*/ 4998 h 327309"/>
              <a:gd name="connsiteX17" fmla="*/ 322311 w 327309"/>
              <a:gd name="connsiteY17" fmla="*/ 35039 h 327309"/>
              <a:gd name="connsiteX18" fmla="*/ 320026 w 327309"/>
              <a:gd name="connsiteY18" fmla="*/ 64385 h 327309"/>
              <a:gd name="connsiteX19" fmla="*/ 304210 w 327309"/>
              <a:gd name="connsiteY19" fmla="*/ 80200 h 327309"/>
              <a:gd name="connsiteX20" fmla="*/ 247109 w 327309"/>
              <a:gd name="connsiteY20" fmla="*/ 23099 h 327309"/>
              <a:gd name="connsiteX21" fmla="*/ 262925 w 327309"/>
              <a:gd name="connsiteY21" fmla="*/ 7284 h 327309"/>
              <a:gd name="connsiteX22" fmla="*/ 278071 w 327309"/>
              <a:gd name="connsiteY22" fmla="*/ 63 h 327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7309" h="327309">
                <a:moveTo>
                  <a:pt x="233325" y="56528"/>
                </a:moveTo>
                <a:lnTo>
                  <a:pt x="50285" y="239568"/>
                </a:lnTo>
                <a:lnTo>
                  <a:pt x="87741" y="277025"/>
                </a:lnTo>
                <a:lnTo>
                  <a:pt x="270781" y="93985"/>
                </a:lnTo>
                <a:close/>
                <a:moveTo>
                  <a:pt x="239171" y="31038"/>
                </a:moveTo>
                <a:lnTo>
                  <a:pt x="296272" y="88139"/>
                </a:lnTo>
                <a:lnTo>
                  <a:pt x="80982" y="303429"/>
                </a:lnTo>
                <a:lnTo>
                  <a:pt x="59606" y="282053"/>
                </a:lnTo>
                <a:lnTo>
                  <a:pt x="59606" y="282053"/>
                </a:lnTo>
                <a:lnTo>
                  <a:pt x="80982" y="303429"/>
                </a:lnTo>
                <a:lnTo>
                  <a:pt x="0" y="327309"/>
                </a:lnTo>
                <a:lnTo>
                  <a:pt x="23881" y="246328"/>
                </a:lnTo>
                <a:lnTo>
                  <a:pt x="38193" y="260640"/>
                </a:lnTo>
                <a:lnTo>
                  <a:pt x="38193" y="260640"/>
                </a:lnTo>
                <a:lnTo>
                  <a:pt x="23881" y="246328"/>
                </a:lnTo>
                <a:close/>
                <a:moveTo>
                  <a:pt x="278071" y="63"/>
                </a:moveTo>
                <a:cubicBezTo>
                  <a:pt x="283381" y="-350"/>
                  <a:pt x="288534" y="1262"/>
                  <a:pt x="292270" y="4998"/>
                </a:cubicBezTo>
                <a:lnTo>
                  <a:pt x="322311" y="35039"/>
                </a:lnTo>
                <a:cubicBezTo>
                  <a:pt x="329784" y="42512"/>
                  <a:pt x="328760" y="55650"/>
                  <a:pt x="320026" y="64385"/>
                </a:cubicBezTo>
                <a:cubicBezTo>
                  <a:pt x="314754" y="69657"/>
                  <a:pt x="309482" y="74928"/>
                  <a:pt x="304210" y="80200"/>
                </a:cubicBezTo>
                <a:lnTo>
                  <a:pt x="247109" y="23099"/>
                </a:lnTo>
                <a:lnTo>
                  <a:pt x="262925" y="7284"/>
                </a:lnTo>
                <a:cubicBezTo>
                  <a:pt x="267292" y="2917"/>
                  <a:pt x="272760" y="477"/>
                  <a:pt x="278071" y="6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a:spLocks noChangeAspect="1"/>
          </p:cNvSpPr>
          <p:nvPr/>
        </p:nvSpPr>
        <p:spPr>
          <a:xfrm>
            <a:off x="6482542" y="3745682"/>
            <a:ext cx="347403" cy="419355"/>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3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3035"/>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3535"/>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4035"/>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anim calcmode="lin" valueType="num">
                                      <p:cBhvr>
                                        <p:cTn id="26" dur="500" fill="hold"/>
                                        <p:tgtEl>
                                          <p:spTgt spid="14"/>
                                        </p:tgtEl>
                                        <p:attrNameLst>
                                          <p:attrName>ppt_x</p:attrName>
                                        </p:attrNameLst>
                                      </p:cBhvr>
                                      <p:tavLst>
                                        <p:tav tm="0">
                                          <p:val>
                                            <p:strVal val="#ppt_x"/>
                                          </p:val>
                                        </p:tav>
                                        <p:tav tm="100000">
                                          <p:val>
                                            <p:strVal val="#ppt_x"/>
                                          </p:val>
                                        </p:tav>
                                      </p:tavLst>
                                    </p:anim>
                                    <p:anim calcmode="lin" valueType="num">
                                      <p:cBhvr>
                                        <p:cTn id="2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animBg="1"/>
      <p:bldP spid="13" grpId="0" bldLvl="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02590"/>
            <a:ext cx="10929620" cy="953135"/>
          </a:xfrm>
        </p:spPr>
        <p:txBody>
          <a:bodyPr wrap="square"/>
          <a:lstStyle/>
          <a:p>
            <a:pPr algn="ctr"/>
            <a:r>
              <a:rPr lang="zh-CN" altLang="en-US" dirty="0"/>
              <a:t>(三)强有力的区块链技术支撑是促进农产品流通模式创新的保障力</a:t>
            </a:r>
            <a:br>
              <a:rPr lang="zh-CN" altLang="en-US" dirty="0"/>
            </a:br>
            <a:r>
              <a:rPr lang="zh-CN" altLang="en-US" dirty="0"/>
              <a:t>。</a:t>
            </a:r>
            <a:endParaRPr lang="zh-CN" altLang="en-US" dirty="0"/>
          </a:p>
        </p:txBody>
      </p:sp>
      <p:sp>
        <p:nvSpPr>
          <p:cNvPr id="4" name="文本框 3"/>
          <p:cNvSpPr txBox="1"/>
          <p:nvPr/>
        </p:nvSpPr>
        <p:spPr>
          <a:xfrm>
            <a:off x="1350645" y="2940685"/>
            <a:ext cx="9977755" cy="2030095"/>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区块链技术的引入实现信息流存在于农产品整体产业链的目的,相关参与方可依据自身权限获取相关信息。农产品生产环节,农户或企业经过监管平台审核上传产品生产信息,确保产品质量安全和真实性,下游贸易商或消费者借助区块链平台随时可查相关产品信息。农产品流通领域引入区块链技术,可与互联网、大数据等结合使用,实现农产品数字化,为农产品流通创新发展提供更多可能路径,同时区块链技术的引入有助于提升农产品供应链管理效率,便于链条参与方及时发现区块链系统运行出现的问题,促进农产品供应链管理效率,便于链条参与方及时发现区块链系统运行出现的问题,促进农产品供应链管理的创新发展,提升供应链管理整体效率。</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 name="任意多边形 11"/>
          <p:cNvSpPr>
            <a:spLocks noChangeAspect="1"/>
          </p:cNvSpPr>
          <p:nvPr/>
        </p:nvSpPr>
        <p:spPr>
          <a:xfrm>
            <a:off x="6434643" y="2114884"/>
            <a:ext cx="481897" cy="419355"/>
          </a:xfrm>
          <a:custGeom>
            <a:avLst/>
            <a:gdLst>
              <a:gd name="connsiteX0" fmla="*/ 2136838 w 4244134"/>
              <a:gd name="connsiteY0" fmla="*/ 2537631 h 3693319"/>
              <a:gd name="connsiteX1" fmla="*/ 2299844 w 4244134"/>
              <a:gd name="connsiteY1" fmla="*/ 2700637 h 3693319"/>
              <a:gd name="connsiteX2" fmla="*/ 2462850 w 4244134"/>
              <a:gd name="connsiteY2" fmla="*/ 2537631 h 3693319"/>
              <a:gd name="connsiteX3" fmla="*/ 616723 w 4244134"/>
              <a:gd name="connsiteY3" fmla="*/ 1748051 h 3693319"/>
              <a:gd name="connsiteX4" fmla="*/ 2488723 w 4244134"/>
              <a:gd name="connsiteY4" fmla="*/ 1748051 h 3693319"/>
              <a:gd name="connsiteX5" fmla="*/ 2488723 w 4244134"/>
              <a:gd name="connsiteY5" fmla="*/ 1884677 h 3693319"/>
              <a:gd name="connsiteX6" fmla="*/ 616723 w 4244134"/>
              <a:gd name="connsiteY6" fmla="*/ 1884677 h 3693319"/>
              <a:gd name="connsiteX7" fmla="*/ 616723 w 4244134"/>
              <a:gd name="connsiteY7" fmla="*/ 1421574 h 3693319"/>
              <a:gd name="connsiteX8" fmla="*/ 2488723 w 4244134"/>
              <a:gd name="connsiteY8" fmla="*/ 1421574 h 3693319"/>
              <a:gd name="connsiteX9" fmla="*/ 2488723 w 4244134"/>
              <a:gd name="connsiteY9" fmla="*/ 1558200 h 3693319"/>
              <a:gd name="connsiteX10" fmla="*/ 616723 w 4244134"/>
              <a:gd name="connsiteY10" fmla="*/ 1558200 h 3693319"/>
              <a:gd name="connsiteX11" fmla="*/ 616723 w 4244134"/>
              <a:gd name="connsiteY11" fmla="*/ 1095097 h 3693319"/>
              <a:gd name="connsiteX12" fmla="*/ 2488723 w 4244134"/>
              <a:gd name="connsiteY12" fmla="*/ 1095097 h 3693319"/>
              <a:gd name="connsiteX13" fmla="*/ 2488723 w 4244134"/>
              <a:gd name="connsiteY13" fmla="*/ 1231723 h 3693319"/>
              <a:gd name="connsiteX14" fmla="*/ 616723 w 4244134"/>
              <a:gd name="connsiteY14" fmla="*/ 1231723 h 3693319"/>
              <a:gd name="connsiteX15" fmla="*/ 204718 w 4244134"/>
              <a:gd name="connsiteY15" fmla="*/ 204718 h 3693319"/>
              <a:gd name="connsiteX16" fmla="*/ 204718 w 4244134"/>
              <a:gd name="connsiteY16" fmla="*/ 3488601 h 3693319"/>
              <a:gd name="connsiteX17" fmla="*/ 2907082 w 4244134"/>
              <a:gd name="connsiteY17" fmla="*/ 3488601 h 3693319"/>
              <a:gd name="connsiteX18" fmla="*/ 2907082 w 4244134"/>
              <a:gd name="connsiteY18" fmla="*/ 3096000 h 3693319"/>
              <a:gd name="connsiteX19" fmla="*/ 2907082 w 4244134"/>
              <a:gd name="connsiteY19" fmla="*/ 2973318 h 3693319"/>
              <a:gd name="connsiteX20" fmla="*/ 2907082 w 4244134"/>
              <a:gd name="connsiteY20" fmla="*/ 2619924 h 3693319"/>
              <a:gd name="connsiteX21" fmla="*/ 2302633 w 4244134"/>
              <a:gd name="connsiteY21" fmla="*/ 3224372 h 3693319"/>
              <a:gd name="connsiteX22" fmla="*/ 2288873 w 4244134"/>
              <a:gd name="connsiteY22" fmla="*/ 3210611 h 3693319"/>
              <a:gd name="connsiteX23" fmla="*/ 2286083 w 4244134"/>
              <a:gd name="connsiteY23" fmla="*/ 3213400 h 3693319"/>
              <a:gd name="connsiteX24" fmla="*/ 1610314 w 4244134"/>
              <a:gd name="connsiteY24" fmla="*/ 2537631 h 3693319"/>
              <a:gd name="connsiteX25" fmla="*/ 616723 w 4244134"/>
              <a:gd name="connsiteY25" fmla="*/ 2537631 h 3693319"/>
              <a:gd name="connsiteX26" fmla="*/ 616723 w 4244134"/>
              <a:gd name="connsiteY26" fmla="*/ 2401005 h 3693319"/>
              <a:gd name="connsiteX27" fmla="*/ 1473688 w 4244134"/>
              <a:gd name="connsiteY27" fmla="*/ 2401005 h 3693319"/>
              <a:gd name="connsiteX28" fmla="*/ 1340342 w 4244134"/>
              <a:gd name="connsiteY28" fmla="*/ 2267659 h 3693319"/>
              <a:gd name="connsiteX29" fmla="*/ 1396846 w 4244134"/>
              <a:gd name="connsiteY29" fmla="*/ 2211154 h 3693319"/>
              <a:gd name="connsiteX30" fmla="*/ 616723 w 4244134"/>
              <a:gd name="connsiteY30" fmla="*/ 2211154 h 3693319"/>
              <a:gd name="connsiteX31" fmla="*/ 616723 w 4244134"/>
              <a:gd name="connsiteY31" fmla="*/ 2074528 h 3693319"/>
              <a:gd name="connsiteX32" fmla="*/ 1533472 w 4244134"/>
              <a:gd name="connsiteY32" fmla="*/ 2074528 h 3693319"/>
              <a:gd name="connsiteX33" fmla="*/ 1603604 w 4244134"/>
              <a:gd name="connsiteY33" fmla="*/ 2004396 h 3693319"/>
              <a:gd name="connsiteX34" fmla="*/ 1673735 w 4244134"/>
              <a:gd name="connsiteY34" fmla="*/ 2074528 h 3693319"/>
              <a:gd name="connsiteX35" fmla="*/ 2488723 w 4244134"/>
              <a:gd name="connsiteY35" fmla="*/ 2074528 h 3693319"/>
              <a:gd name="connsiteX36" fmla="*/ 2488723 w 4244134"/>
              <a:gd name="connsiteY36" fmla="*/ 2211154 h 3693319"/>
              <a:gd name="connsiteX37" fmla="*/ 1810361 w 4244134"/>
              <a:gd name="connsiteY37" fmla="*/ 2211154 h 3693319"/>
              <a:gd name="connsiteX38" fmla="*/ 2000212 w 4244134"/>
              <a:gd name="connsiteY38" fmla="*/ 2401005 h 3693319"/>
              <a:gd name="connsiteX39" fmla="*/ 2488723 w 4244134"/>
              <a:gd name="connsiteY39" fmla="*/ 2401005 h 3693319"/>
              <a:gd name="connsiteX40" fmla="*/ 2488723 w 4244134"/>
              <a:gd name="connsiteY40" fmla="*/ 2511758 h 3693319"/>
              <a:gd name="connsiteX41" fmla="*/ 2907082 w 4244134"/>
              <a:gd name="connsiteY41" fmla="*/ 2093399 h 3693319"/>
              <a:gd name="connsiteX42" fmla="*/ 2907082 w 4244134"/>
              <a:gd name="connsiteY42" fmla="*/ 204718 h 3693319"/>
              <a:gd name="connsiteX43" fmla="*/ 0 w 4244134"/>
              <a:gd name="connsiteY43" fmla="*/ 0 h 3693319"/>
              <a:gd name="connsiteX44" fmla="*/ 204718 w 4244134"/>
              <a:gd name="connsiteY44" fmla="*/ 0 h 3693319"/>
              <a:gd name="connsiteX45" fmla="*/ 204718 w 4244134"/>
              <a:gd name="connsiteY45" fmla="*/ 1 h 3693319"/>
              <a:gd name="connsiteX46" fmla="*/ 2907082 w 4244134"/>
              <a:gd name="connsiteY46" fmla="*/ 1 h 3693319"/>
              <a:gd name="connsiteX47" fmla="*/ 2907082 w 4244134"/>
              <a:gd name="connsiteY47" fmla="*/ 0 h 3693319"/>
              <a:gd name="connsiteX48" fmla="*/ 3111799 w 4244134"/>
              <a:gd name="connsiteY48" fmla="*/ 0 h 3693319"/>
              <a:gd name="connsiteX49" fmla="*/ 3111799 w 4244134"/>
              <a:gd name="connsiteY49" fmla="*/ 1888682 h 3693319"/>
              <a:gd name="connsiteX50" fmla="*/ 3980872 w 4244134"/>
              <a:gd name="connsiteY50" fmla="*/ 1019609 h 3693319"/>
              <a:gd name="connsiteX51" fmla="*/ 4244134 w 4244134"/>
              <a:gd name="connsiteY51" fmla="*/ 1282871 h 3693319"/>
              <a:gd name="connsiteX52" fmla="*/ 3111799 w 4244134"/>
              <a:gd name="connsiteY52" fmla="*/ 2415207 h 3693319"/>
              <a:gd name="connsiteX53" fmla="*/ 3111799 w 4244134"/>
              <a:gd name="connsiteY53" fmla="*/ 2973318 h 3693319"/>
              <a:gd name="connsiteX54" fmla="*/ 3111799 w 4244134"/>
              <a:gd name="connsiteY54" fmla="*/ 3096000 h 3693319"/>
              <a:gd name="connsiteX55" fmla="*/ 3111799 w 4244134"/>
              <a:gd name="connsiteY55" fmla="*/ 3693319 h 3693319"/>
              <a:gd name="connsiteX56" fmla="*/ 2907082 w 4244134"/>
              <a:gd name="connsiteY56" fmla="*/ 3693319 h 3693319"/>
              <a:gd name="connsiteX57" fmla="*/ 2907082 w 4244134"/>
              <a:gd name="connsiteY57" fmla="*/ 3693318 h 3693319"/>
              <a:gd name="connsiteX58" fmla="*/ 1 w 4244134"/>
              <a:gd name="connsiteY58" fmla="*/ 3693318 h 3693319"/>
              <a:gd name="connsiteX59" fmla="*/ 1 w 4244134"/>
              <a:gd name="connsiteY59" fmla="*/ 3636000 h 3693319"/>
              <a:gd name="connsiteX60" fmla="*/ 0 w 4244134"/>
              <a:gd name="connsiteY60" fmla="*/ 3636000 h 36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4134" h="3693319">
                <a:moveTo>
                  <a:pt x="2136838" y="2537631"/>
                </a:moveTo>
                <a:lnTo>
                  <a:pt x="2299844" y="2700637"/>
                </a:lnTo>
                <a:lnTo>
                  <a:pt x="2462850" y="2537631"/>
                </a:lnTo>
                <a:close/>
                <a:moveTo>
                  <a:pt x="616723" y="1748051"/>
                </a:moveTo>
                <a:lnTo>
                  <a:pt x="2488723" y="1748051"/>
                </a:lnTo>
                <a:lnTo>
                  <a:pt x="2488723" y="1884677"/>
                </a:lnTo>
                <a:lnTo>
                  <a:pt x="616723" y="1884677"/>
                </a:lnTo>
                <a:close/>
                <a:moveTo>
                  <a:pt x="616723" y="1421574"/>
                </a:moveTo>
                <a:lnTo>
                  <a:pt x="2488723" y="1421574"/>
                </a:lnTo>
                <a:lnTo>
                  <a:pt x="2488723" y="1558200"/>
                </a:lnTo>
                <a:lnTo>
                  <a:pt x="616723" y="1558200"/>
                </a:lnTo>
                <a:close/>
                <a:moveTo>
                  <a:pt x="616723" y="1095097"/>
                </a:moveTo>
                <a:lnTo>
                  <a:pt x="2488723" y="1095097"/>
                </a:lnTo>
                <a:lnTo>
                  <a:pt x="2488723" y="1231723"/>
                </a:lnTo>
                <a:lnTo>
                  <a:pt x="616723" y="1231723"/>
                </a:lnTo>
                <a:close/>
                <a:moveTo>
                  <a:pt x="204718" y="204718"/>
                </a:moveTo>
                <a:lnTo>
                  <a:pt x="204718" y="3488601"/>
                </a:lnTo>
                <a:lnTo>
                  <a:pt x="2907082" y="3488601"/>
                </a:lnTo>
                <a:lnTo>
                  <a:pt x="2907082" y="3096000"/>
                </a:lnTo>
                <a:lnTo>
                  <a:pt x="2907082" y="2973318"/>
                </a:lnTo>
                <a:lnTo>
                  <a:pt x="2907082" y="2619924"/>
                </a:lnTo>
                <a:lnTo>
                  <a:pt x="2302633" y="3224372"/>
                </a:lnTo>
                <a:lnTo>
                  <a:pt x="2288873" y="3210611"/>
                </a:lnTo>
                <a:lnTo>
                  <a:pt x="2286083" y="3213400"/>
                </a:lnTo>
                <a:lnTo>
                  <a:pt x="1610314" y="2537631"/>
                </a:lnTo>
                <a:lnTo>
                  <a:pt x="616723" y="2537631"/>
                </a:lnTo>
                <a:lnTo>
                  <a:pt x="616723" y="2401005"/>
                </a:lnTo>
                <a:lnTo>
                  <a:pt x="1473688" y="2401005"/>
                </a:lnTo>
                <a:lnTo>
                  <a:pt x="1340342" y="2267659"/>
                </a:lnTo>
                <a:lnTo>
                  <a:pt x="1396846" y="2211154"/>
                </a:lnTo>
                <a:lnTo>
                  <a:pt x="616723" y="2211154"/>
                </a:lnTo>
                <a:lnTo>
                  <a:pt x="616723" y="2074528"/>
                </a:lnTo>
                <a:lnTo>
                  <a:pt x="1533472" y="2074528"/>
                </a:lnTo>
                <a:lnTo>
                  <a:pt x="1603604" y="2004396"/>
                </a:lnTo>
                <a:lnTo>
                  <a:pt x="1673735" y="2074528"/>
                </a:lnTo>
                <a:lnTo>
                  <a:pt x="2488723" y="2074528"/>
                </a:lnTo>
                <a:lnTo>
                  <a:pt x="2488723" y="2211154"/>
                </a:lnTo>
                <a:lnTo>
                  <a:pt x="1810361" y="2211154"/>
                </a:lnTo>
                <a:lnTo>
                  <a:pt x="2000212" y="2401005"/>
                </a:lnTo>
                <a:lnTo>
                  <a:pt x="2488723" y="2401005"/>
                </a:lnTo>
                <a:lnTo>
                  <a:pt x="2488723" y="2511758"/>
                </a:lnTo>
                <a:lnTo>
                  <a:pt x="2907082" y="2093399"/>
                </a:lnTo>
                <a:lnTo>
                  <a:pt x="2907082" y="204718"/>
                </a:lnTo>
                <a:close/>
                <a:moveTo>
                  <a:pt x="0" y="0"/>
                </a:moveTo>
                <a:lnTo>
                  <a:pt x="204718" y="0"/>
                </a:lnTo>
                <a:lnTo>
                  <a:pt x="204718" y="1"/>
                </a:lnTo>
                <a:lnTo>
                  <a:pt x="2907082" y="1"/>
                </a:lnTo>
                <a:lnTo>
                  <a:pt x="2907082" y="0"/>
                </a:lnTo>
                <a:lnTo>
                  <a:pt x="3111799" y="0"/>
                </a:lnTo>
                <a:lnTo>
                  <a:pt x="3111799" y="1888682"/>
                </a:lnTo>
                <a:lnTo>
                  <a:pt x="3980872" y="1019609"/>
                </a:lnTo>
                <a:lnTo>
                  <a:pt x="4244134" y="1282871"/>
                </a:lnTo>
                <a:lnTo>
                  <a:pt x="3111799" y="2415207"/>
                </a:lnTo>
                <a:lnTo>
                  <a:pt x="3111799" y="2973318"/>
                </a:lnTo>
                <a:lnTo>
                  <a:pt x="3111799" y="3096000"/>
                </a:lnTo>
                <a:lnTo>
                  <a:pt x="3111799" y="3693319"/>
                </a:lnTo>
                <a:lnTo>
                  <a:pt x="2907082" y="3693319"/>
                </a:lnTo>
                <a:lnTo>
                  <a:pt x="2907082" y="3693318"/>
                </a:lnTo>
                <a:lnTo>
                  <a:pt x="1" y="3693318"/>
                </a:lnTo>
                <a:lnTo>
                  <a:pt x="1" y="3636000"/>
                </a:lnTo>
                <a:lnTo>
                  <a:pt x="0" y="3636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69962" y="3097347"/>
            <a:ext cx="419355" cy="419355"/>
          </a:xfrm>
          <a:custGeom>
            <a:avLst/>
            <a:gdLst>
              <a:gd name="connsiteX0" fmla="*/ 233325 w 327309"/>
              <a:gd name="connsiteY0" fmla="*/ 56528 h 327309"/>
              <a:gd name="connsiteX1" fmla="*/ 50285 w 327309"/>
              <a:gd name="connsiteY1" fmla="*/ 239568 h 327309"/>
              <a:gd name="connsiteX2" fmla="*/ 87741 w 327309"/>
              <a:gd name="connsiteY2" fmla="*/ 277025 h 327309"/>
              <a:gd name="connsiteX3" fmla="*/ 270781 w 327309"/>
              <a:gd name="connsiteY3" fmla="*/ 93985 h 327309"/>
              <a:gd name="connsiteX4" fmla="*/ 239171 w 327309"/>
              <a:gd name="connsiteY4" fmla="*/ 31038 h 327309"/>
              <a:gd name="connsiteX5" fmla="*/ 296272 w 327309"/>
              <a:gd name="connsiteY5" fmla="*/ 88139 h 327309"/>
              <a:gd name="connsiteX6" fmla="*/ 80982 w 327309"/>
              <a:gd name="connsiteY6" fmla="*/ 303429 h 327309"/>
              <a:gd name="connsiteX7" fmla="*/ 59606 w 327309"/>
              <a:gd name="connsiteY7" fmla="*/ 282053 h 327309"/>
              <a:gd name="connsiteX8" fmla="*/ 59606 w 327309"/>
              <a:gd name="connsiteY8" fmla="*/ 282053 h 327309"/>
              <a:gd name="connsiteX9" fmla="*/ 80982 w 327309"/>
              <a:gd name="connsiteY9" fmla="*/ 303429 h 327309"/>
              <a:gd name="connsiteX10" fmla="*/ 0 w 327309"/>
              <a:gd name="connsiteY10" fmla="*/ 327309 h 327309"/>
              <a:gd name="connsiteX11" fmla="*/ 23881 w 327309"/>
              <a:gd name="connsiteY11" fmla="*/ 246328 h 327309"/>
              <a:gd name="connsiteX12" fmla="*/ 38193 w 327309"/>
              <a:gd name="connsiteY12" fmla="*/ 260640 h 327309"/>
              <a:gd name="connsiteX13" fmla="*/ 38193 w 327309"/>
              <a:gd name="connsiteY13" fmla="*/ 260640 h 327309"/>
              <a:gd name="connsiteX14" fmla="*/ 23881 w 327309"/>
              <a:gd name="connsiteY14" fmla="*/ 246328 h 327309"/>
              <a:gd name="connsiteX15" fmla="*/ 278071 w 327309"/>
              <a:gd name="connsiteY15" fmla="*/ 63 h 327309"/>
              <a:gd name="connsiteX16" fmla="*/ 292270 w 327309"/>
              <a:gd name="connsiteY16" fmla="*/ 4998 h 327309"/>
              <a:gd name="connsiteX17" fmla="*/ 322311 w 327309"/>
              <a:gd name="connsiteY17" fmla="*/ 35039 h 327309"/>
              <a:gd name="connsiteX18" fmla="*/ 320026 w 327309"/>
              <a:gd name="connsiteY18" fmla="*/ 64385 h 327309"/>
              <a:gd name="connsiteX19" fmla="*/ 304210 w 327309"/>
              <a:gd name="connsiteY19" fmla="*/ 80200 h 327309"/>
              <a:gd name="connsiteX20" fmla="*/ 247109 w 327309"/>
              <a:gd name="connsiteY20" fmla="*/ 23099 h 327309"/>
              <a:gd name="connsiteX21" fmla="*/ 262925 w 327309"/>
              <a:gd name="connsiteY21" fmla="*/ 7284 h 327309"/>
              <a:gd name="connsiteX22" fmla="*/ 278071 w 327309"/>
              <a:gd name="connsiteY22" fmla="*/ 63 h 327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7309" h="327309">
                <a:moveTo>
                  <a:pt x="233325" y="56528"/>
                </a:moveTo>
                <a:lnTo>
                  <a:pt x="50285" y="239568"/>
                </a:lnTo>
                <a:lnTo>
                  <a:pt x="87741" y="277025"/>
                </a:lnTo>
                <a:lnTo>
                  <a:pt x="270781" y="93985"/>
                </a:lnTo>
                <a:close/>
                <a:moveTo>
                  <a:pt x="239171" y="31038"/>
                </a:moveTo>
                <a:lnTo>
                  <a:pt x="296272" y="88139"/>
                </a:lnTo>
                <a:lnTo>
                  <a:pt x="80982" y="303429"/>
                </a:lnTo>
                <a:lnTo>
                  <a:pt x="59606" y="282053"/>
                </a:lnTo>
                <a:lnTo>
                  <a:pt x="59606" y="282053"/>
                </a:lnTo>
                <a:lnTo>
                  <a:pt x="80982" y="303429"/>
                </a:lnTo>
                <a:lnTo>
                  <a:pt x="0" y="327309"/>
                </a:lnTo>
                <a:lnTo>
                  <a:pt x="23881" y="246328"/>
                </a:lnTo>
                <a:lnTo>
                  <a:pt x="38193" y="260640"/>
                </a:lnTo>
                <a:lnTo>
                  <a:pt x="38193" y="260640"/>
                </a:lnTo>
                <a:lnTo>
                  <a:pt x="23881" y="246328"/>
                </a:lnTo>
                <a:close/>
                <a:moveTo>
                  <a:pt x="278071" y="63"/>
                </a:moveTo>
                <a:cubicBezTo>
                  <a:pt x="283381" y="-350"/>
                  <a:pt x="288534" y="1262"/>
                  <a:pt x="292270" y="4998"/>
                </a:cubicBezTo>
                <a:lnTo>
                  <a:pt x="322311" y="35039"/>
                </a:lnTo>
                <a:cubicBezTo>
                  <a:pt x="329784" y="42512"/>
                  <a:pt x="328760" y="55650"/>
                  <a:pt x="320026" y="64385"/>
                </a:cubicBezTo>
                <a:cubicBezTo>
                  <a:pt x="314754" y="69657"/>
                  <a:pt x="309482" y="74928"/>
                  <a:pt x="304210" y="80200"/>
                </a:cubicBezTo>
                <a:lnTo>
                  <a:pt x="247109" y="23099"/>
                </a:lnTo>
                <a:lnTo>
                  <a:pt x="262925" y="7284"/>
                </a:lnTo>
                <a:cubicBezTo>
                  <a:pt x="267292" y="2917"/>
                  <a:pt x="272760" y="477"/>
                  <a:pt x="278071" y="6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a:spLocks noChangeAspect="1"/>
          </p:cNvSpPr>
          <p:nvPr/>
        </p:nvSpPr>
        <p:spPr>
          <a:xfrm>
            <a:off x="6482542" y="3745682"/>
            <a:ext cx="347403" cy="419355"/>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3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4835"/>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5335"/>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5835"/>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anim calcmode="lin" valueType="num">
                                      <p:cBhvr>
                                        <p:cTn id="26" dur="500" fill="hold"/>
                                        <p:tgtEl>
                                          <p:spTgt spid="14"/>
                                        </p:tgtEl>
                                        <p:attrNameLst>
                                          <p:attrName>ppt_x</p:attrName>
                                        </p:attrNameLst>
                                      </p:cBhvr>
                                      <p:tavLst>
                                        <p:tav tm="0">
                                          <p:val>
                                            <p:strVal val="#ppt_x"/>
                                          </p:val>
                                        </p:tav>
                                        <p:tav tm="100000">
                                          <p:val>
                                            <p:strVal val="#ppt_x"/>
                                          </p:val>
                                        </p:tav>
                                      </p:tavLst>
                                    </p:anim>
                                    <p:anim calcmode="lin" valueType="num">
                                      <p:cBhvr>
                                        <p:cTn id="2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P spid="13" grpId="0" bldLvl="0" animBg="1"/>
      <p:bldP spid="1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75615" y="396240"/>
            <a:ext cx="10074275" cy="521970"/>
          </a:xfrm>
        </p:spPr>
        <p:txBody>
          <a:bodyPr wrap="square"/>
          <a:lstStyle/>
          <a:p>
            <a:pPr algn="ctr"/>
            <a:r>
              <a:rPr lang="zh-CN" altLang="en-US" dirty="0"/>
              <a:t>(四)多方积极协作成为农产品流通创新发展的带动力</a:t>
            </a:r>
            <a:endParaRPr lang="zh-CN" altLang="en-US" dirty="0"/>
          </a:p>
        </p:txBody>
      </p:sp>
      <p:sp>
        <p:nvSpPr>
          <p:cNvPr id="4" name="文本框 3"/>
          <p:cNvSpPr txBox="1"/>
          <p:nvPr/>
        </p:nvSpPr>
        <p:spPr>
          <a:xfrm>
            <a:off x="1350645" y="2940685"/>
            <a:ext cx="9977755" cy="1198880"/>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 2020年两会以后,多地政府将区块链写入2020年政府工作报告,截至2020年5月,受政府支持区块链政策利好推动,企业积极参与区块链项目申报,区块链采购总金额同比增加67%。政府对区块链项目的政策激励扩大了农业流通领域中区块链的应用范围,为农产品流通区块链发展注入强心剂,推动区块链技术与农产品流通的快速融合发展。</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 name="任意多边形 11"/>
          <p:cNvSpPr>
            <a:spLocks noChangeAspect="1"/>
          </p:cNvSpPr>
          <p:nvPr/>
        </p:nvSpPr>
        <p:spPr>
          <a:xfrm>
            <a:off x="6434643" y="2114884"/>
            <a:ext cx="481897" cy="419355"/>
          </a:xfrm>
          <a:custGeom>
            <a:avLst/>
            <a:gdLst>
              <a:gd name="connsiteX0" fmla="*/ 2136838 w 4244134"/>
              <a:gd name="connsiteY0" fmla="*/ 2537631 h 3693319"/>
              <a:gd name="connsiteX1" fmla="*/ 2299844 w 4244134"/>
              <a:gd name="connsiteY1" fmla="*/ 2700637 h 3693319"/>
              <a:gd name="connsiteX2" fmla="*/ 2462850 w 4244134"/>
              <a:gd name="connsiteY2" fmla="*/ 2537631 h 3693319"/>
              <a:gd name="connsiteX3" fmla="*/ 616723 w 4244134"/>
              <a:gd name="connsiteY3" fmla="*/ 1748051 h 3693319"/>
              <a:gd name="connsiteX4" fmla="*/ 2488723 w 4244134"/>
              <a:gd name="connsiteY4" fmla="*/ 1748051 h 3693319"/>
              <a:gd name="connsiteX5" fmla="*/ 2488723 w 4244134"/>
              <a:gd name="connsiteY5" fmla="*/ 1884677 h 3693319"/>
              <a:gd name="connsiteX6" fmla="*/ 616723 w 4244134"/>
              <a:gd name="connsiteY6" fmla="*/ 1884677 h 3693319"/>
              <a:gd name="connsiteX7" fmla="*/ 616723 w 4244134"/>
              <a:gd name="connsiteY7" fmla="*/ 1421574 h 3693319"/>
              <a:gd name="connsiteX8" fmla="*/ 2488723 w 4244134"/>
              <a:gd name="connsiteY8" fmla="*/ 1421574 h 3693319"/>
              <a:gd name="connsiteX9" fmla="*/ 2488723 w 4244134"/>
              <a:gd name="connsiteY9" fmla="*/ 1558200 h 3693319"/>
              <a:gd name="connsiteX10" fmla="*/ 616723 w 4244134"/>
              <a:gd name="connsiteY10" fmla="*/ 1558200 h 3693319"/>
              <a:gd name="connsiteX11" fmla="*/ 616723 w 4244134"/>
              <a:gd name="connsiteY11" fmla="*/ 1095097 h 3693319"/>
              <a:gd name="connsiteX12" fmla="*/ 2488723 w 4244134"/>
              <a:gd name="connsiteY12" fmla="*/ 1095097 h 3693319"/>
              <a:gd name="connsiteX13" fmla="*/ 2488723 w 4244134"/>
              <a:gd name="connsiteY13" fmla="*/ 1231723 h 3693319"/>
              <a:gd name="connsiteX14" fmla="*/ 616723 w 4244134"/>
              <a:gd name="connsiteY14" fmla="*/ 1231723 h 3693319"/>
              <a:gd name="connsiteX15" fmla="*/ 204718 w 4244134"/>
              <a:gd name="connsiteY15" fmla="*/ 204718 h 3693319"/>
              <a:gd name="connsiteX16" fmla="*/ 204718 w 4244134"/>
              <a:gd name="connsiteY16" fmla="*/ 3488601 h 3693319"/>
              <a:gd name="connsiteX17" fmla="*/ 2907082 w 4244134"/>
              <a:gd name="connsiteY17" fmla="*/ 3488601 h 3693319"/>
              <a:gd name="connsiteX18" fmla="*/ 2907082 w 4244134"/>
              <a:gd name="connsiteY18" fmla="*/ 3096000 h 3693319"/>
              <a:gd name="connsiteX19" fmla="*/ 2907082 w 4244134"/>
              <a:gd name="connsiteY19" fmla="*/ 2973318 h 3693319"/>
              <a:gd name="connsiteX20" fmla="*/ 2907082 w 4244134"/>
              <a:gd name="connsiteY20" fmla="*/ 2619924 h 3693319"/>
              <a:gd name="connsiteX21" fmla="*/ 2302633 w 4244134"/>
              <a:gd name="connsiteY21" fmla="*/ 3224372 h 3693319"/>
              <a:gd name="connsiteX22" fmla="*/ 2288873 w 4244134"/>
              <a:gd name="connsiteY22" fmla="*/ 3210611 h 3693319"/>
              <a:gd name="connsiteX23" fmla="*/ 2286083 w 4244134"/>
              <a:gd name="connsiteY23" fmla="*/ 3213400 h 3693319"/>
              <a:gd name="connsiteX24" fmla="*/ 1610314 w 4244134"/>
              <a:gd name="connsiteY24" fmla="*/ 2537631 h 3693319"/>
              <a:gd name="connsiteX25" fmla="*/ 616723 w 4244134"/>
              <a:gd name="connsiteY25" fmla="*/ 2537631 h 3693319"/>
              <a:gd name="connsiteX26" fmla="*/ 616723 w 4244134"/>
              <a:gd name="connsiteY26" fmla="*/ 2401005 h 3693319"/>
              <a:gd name="connsiteX27" fmla="*/ 1473688 w 4244134"/>
              <a:gd name="connsiteY27" fmla="*/ 2401005 h 3693319"/>
              <a:gd name="connsiteX28" fmla="*/ 1340342 w 4244134"/>
              <a:gd name="connsiteY28" fmla="*/ 2267659 h 3693319"/>
              <a:gd name="connsiteX29" fmla="*/ 1396846 w 4244134"/>
              <a:gd name="connsiteY29" fmla="*/ 2211154 h 3693319"/>
              <a:gd name="connsiteX30" fmla="*/ 616723 w 4244134"/>
              <a:gd name="connsiteY30" fmla="*/ 2211154 h 3693319"/>
              <a:gd name="connsiteX31" fmla="*/ 616723 w 4244134"/>
              <a:gd name="connsiteY31" fmla="*/ 2074528 h 3693319"/>
              <a:gd name="connsiteX32" fmla="*/ 1533472 w 4244134"/>
              <a:gd name="connsiteY32" fmla="*/ 2074528 h 3693319"/>
              <a:gd name="connsiteX33" fmla="*/ 1603604 w 4244134"/>
              <a:gd name="connsiteY33" fmla="*/ 2004396 h 3693319"/>
              <a:gd name="connsiteX34" fmla="*/ 1673735 w 4244134"/>
              <a:gd name="connsiteY34" fmla="*/ 2074528 h 3693319"/>
              <a:gd name="connsiteX35" fmla="*/ 2488723 w 4244134"/>
              <a:gd name="connsiteY35" fmla="*/ 2074528 h 3693319"/>
              <a:gd name="connsiteX36" fmla="*/ 2488723 w 4244134"/>
              <a:gd name="connsiteY36" fmla="*/ 2211154 h 3693319"/>
              <a:gd name="connsiteX37" fmla="*/ 1810361 w 4244134"/>
              <a:gd name="connsiteY37" fmla="*/ 2211154 h 3693319"/>
              <a:gd name="connsiteX38" fmla="*/ 2000212 w 4244134"/>
              <a:gd name="connsiteY38" fmla="*/ 2401005 h 3693319"/>
              <a:gd name="connsiteX39" fmla="*/ 2488723 w 4244134"/>
              <a:gd name="connsiteY39" fmla="*/ 2401005 h 3693319"/>
              <a:gd name="connsiteX40" fmla="*/ 2488723 w 4244134"/>
              <a:gd name="connsiteY40" fmla="*/ 2511758 h 3693319"/>
              <a:gd name="connsiteX41" fmla="*/ 2907082 w 4244134"/>
              <a:gd name="connsiteY41" fmla="*/ 2093399 h 3693319"/>
              <a:gd name="connsiteX42" fmla="*/ 2907082 w 4244134"/>
              <a:gd name="connsiteY42" fmla="*/ 204718 h 3693319"/>
              <a:gd name="connsiteX43" fmla="*/ 0 w 4244134"/>
              <a:gd name="connsiteY43" fmla="*/ 0 h 3693319"/>
              <a:gd name="connsiteX44" fmla="*/ 204718 w 4244134"/>
              <a:gd name="connsiteY44" fmla="*/ 0 h 3693319"/>
              <a:gd name="connsiteX45" fmla="*/ 204718 w 4244134"/>
              <a:gd name="connsiteY45" fmla="*/ 1 h 3693319"/>
              <a:gd name="connsiteX46" fmla="*/ 2907082 w 4244134"/>
              <a:gd name="connsiteY46" fmla="*/ 1 h 3693319"/>
              <a:gd name="connsiteX47" fmla="*/ 2907082 w 4244134"/>
              <a:gd name="connsiteY47" fmla="*/ 0 h 3693319"/>
              <a:gd name="connsiteX48" fmla="*/ 3111799 w 4244134"/>
              <a:gd name="connsiteY48" fmla="*/ 0 h 3693319"/>
              <a:gd name="connsiteX49" fmla="*/ 3111799 w 4244134"/>
              <a:gd name="connsiteY49" fmla="*/ 1888682 h 3693319"/>
              <a:gd name="connsiteX50" fmla="*/ 3980872 w 4244134"/>
              <a:gd name="connsiteY50" fmla="*/ 1019609 h 3693319"/>
              <a:gd name="connsiteX51" fmla="*/ 4244134 w 4244134"/>
              <a:gd name="connsiteY51" fmla="*/ 1282871 h 3693319"/>
              <a:gd name="connsiteX52" fmla="*/ 3111799 w 4244134"/>
              <a:gd name="connsiteY52" fmla="*/ 2415207 h 3693319"/>
              <a:gd name="connsiteX53" fmla="*/ 3111799 w 4244134"/>
              <a:gd name="connsiteY53" fmla="*/ 2973318 h 3693319"/>
              <a:gd name="connsiteX54" fmla="*/ 3111799 w 4244134"/>
              <a:gd name="connsiteY54" fmla="*/ 3096000 h 3693319"/>
              <a:gd name="connsiteX55" fmla="*/ 3111799 w 4244134"/>
              <a:gd name="connsiteY55" fmla="*/ 3693319 h 3693319"/>
              <a:gd name="connsiteX56" fmla="*/ 2907082 w 4244134"/>
              <a:gd name="connsiteY56" fmla="*/ 3693319 h 3693319"/>
              <a:gd name="connsiteX57" fmla="*/ 2907082 w 4244134"/>
              <a:gd name="connsiteY57" fmla="*/ 3693318 h 3693319"/>
              <a:gd name="connsiteX58" fmla="*/ 1 w 4244134"/>
              <a:gd name="connsiteY58" fmla="*/ 3693318 h 3693319"/>
              <a:gd name="connsiteX59" fmla="*/ 1 w 4244134"/>
              <a:gd name="connsiteY59" fmla="*/ 3636000 h 3693319"/>
              <a:gd name="connsiteX60" fmla="*/ 0 w 4244134"/>
              <a:gd name="connsiteY60" fmla="*/ 3636000 h 36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4134" h="3693319">
                <a:moveTo>
                  <a:pt x="2136838" y="2537631"/>
                </a:moveTo>
                <a:lnTo>
                  <a:pt x="2299844" y="2700637"/>
                </a:lnTo>
                <a:lnTo>
                  <a:pt x="2462850" y="2537631"/>
                </a:lnTo>
                <a:close/>
                <a:moveTo>
                  <a:pt x="616723" y="1748051"/>
                </a:moveTo>
                <a:lnTo>
                  <a:pt x="2488723" y="1748051"/>
                </a:lnTo>
                <a:lnTo>
                  <a:pt x="2488723" y="1884677"/>
                </a:lnTo>
                <a:lnTo>
                  <a:pt x="616723" y="1884677"/>
                </a:lnTo>
                <a:close/>
                <a:moveTo>
                  <a:pt x="616723" y="1421574"/>
                </a:moveTo>
                <a:lnTo>
                  <a:pt x="2488723" y="1421574"/>
                </a:lnTo>
                <a:lnTo>
                  <a:pt x="2488723" y="1558200"/>
                </a:lnTo>
                <a:lnTo>
                  <a:pt x="616723" y="1558200"/>
                </a:lnTo>
                <a:close/>
                <a:moveTo>
                  <a:pt x="616723" y="1095097"/>
                </a:moveTo>
                <a:lnTo>
                  <a:pt x="2488723" y="1095097"/>
                </a:lnTo>
                <a:lnTo>
                  <a:pt x="2488723" y="1231723"/>
                </a:lnTo>
                <a:lnTo>
                  <a:pt x="616723" y="1231723"/>
                </a:lnTo>
                <a:close/>
                <a:moveTo>
                  <a:pt x="204718" y="204718"/>
                </a:moveTo>
                <a:lnTo>
                  <a:pt x="204718" y="3488601"/>
                </a:lnTo>
                <a:lnTo>
                  <a:pt x="2907082" y="3488601"/>
                </a:lnTo>
                <a:lnTo>
                  <a:pt x="2907082" y="3096000"/>
                </a:lnTo>
                <a:lnTo>
                  <a:pt x="2907082" y="2973318"/>
                </a:lnTo>
                <a:lnTo>
                  <a:pt x="2907082" y="2619924"/>
                </a:lnTo>
                <a:lnTo>
                  <a:pt x="2302633" y="3224372"/>
                </a:lnTo>
                <a:lnTo>
                  <a:pt x="2288873" y="3210611"/>
                </a:lnTo>
                <a:lnTo>
                  <a:pt x="2286083" y="3213400"/>
                </a:lnTo>
                <a:lnTo>
                  <a:pt x="1610314" y="2537631"/>
                </a:lnTo>
                <a:lnTo>
                  <a:pt x="616723" y="2537631"/>
                </a:lnTo>
                <a:lnTo>
                  <a:pt x="616723" y="2401005"/>
                </a:lnTo>
                <a:lnTo>
                  <a:pt x="1473688" y="2401005"/>
                </a:lnTo>
                <a:lnTo>
                  <a:pt x="1340342" y="2267659"/>
                </a:lnTo>
                <a:lnTo>
                  <a:pt x="1396846" y="2211154"/>
                </a:lnTo>
                <a:lnTo>
                  <a:pt x="616723" y="2211154"/>
                </a:lnTo>
                <a:lnTo>
                  <a:pt x="616723" y="2074528"/>
                </a:lnTo>
                <a:lnTo>
                  <a:pt x="1533472" y="2074528"/>
                </a:lnTo>
                <a:lnTo>
                  <a:pt x="1603604" y="2004396"/>
                </a:lnTo>
                <a:lnTo>
                  <a:pt x="1673735" y="2074528"/>
                </a:lnTo>
                <a:lnTo>
                  <a:pt x="2488723" y="2074528"/>
                </a:lnTo>
                <a:lnTo>
                  <a:pt x="2488723" y="2211154"/>
                </a:lnTo>
                <a:lnTo>
                  <a:pt x="1810361" y="2211154"/>
                </a:lnTo>
                <a:lnTo>
                  <a:pt x="2000212" y="2401005"/>
                </a:lnTo>
                <a:lnTo>
                  <a:pt x="2488723" y="2401005"/>
                </a:lnTo>
                <a:lnTo>
                  <a:pt x="2488723" y="2511758"/>
                </a:lnTo>
                <a:lnTo>
                  <a:pt x="2907082" y="2093399"/>
                </a:lnTo>
                <a:lnTo>
                  <a:pt x="2907082" y="204718"/>
                </a:lnTo>
                <a:close/>
                <a:moveTo>
                  <a:pt x="0" y="0"/>
                </a:moveTo>
                <a:lnTo>
                  <a:pt x="204718" y="0"/>
                </a:lnTo>
                <a:lnTo>
                  <a:pt x="204718" y="1"/>
                </a:lnTo>
                <a:lnTo>
                  <a:pt x="2907082" y="1"/>
                </a:lnTo>
                <a:lnTo>
                  <a:pt x="2907082" y="0"/>
                </a:lnTo>
                <a:lnTo>
                  <a:pt x="3111799" y="0"/>
                </a:lnTo>
                <a:lnTo>
                  <a:pt x="3111799" y="1888682"/>
                </a:lnTo>
                <a:lnTo>
                  <a:pt x="3980872" y="1019609"/>
                </a:lnTo>
                <a:lnTo>
                  <a:pt x="4244134" y="1282871"/>
                </a:lnTo>
                <a:lnTo>
                  <a:pt x="3111799" y="2415207"/>
                </a:lnTo>
                <a:lnTo>
                  <a:pt x="3111799" y="2973318"/>
                </a:lnTo>
                <a:lnTo>
                  <a:pt x="3111799" y="3096000"/>
                </a:lnTo>
                <a:lnTo>
                  <a:pt x="3111799" y="3693319"/>
                </a:lnTo>
                <a:lnTo>
                  <a:pt x="2907082" y="3693319"/>
                </a:lnTo>
                <a:lnTo>
                  <a:pt x="2907082" y="3693318"/>
                </a:lnTo>
                <a:lnTo>
                  <a:pt x="1" y="3693318"/>
                </a:lnTo>
                <a:lnTo>
                  <a:pt x="1" y="3636000"/>
                </a:lnTo>
                <a:lnTo>
                  <a:pt x="0" y="3636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69962" y="3097347"/>
            <a:ext cx="419355" cy="419355"/>
          </a:xfrm>
          <a:custGeom>
            <a:avLst/>
            <a:gdLst>
              <a:gd name="connsiteX0" fmla="*/ 233325 w 327309"/>
              <a:gd name="connsiteY0" fmla="*/ 56528 h 327309"/>
              <a:gd name="connsiteX1" fmla="*/ 50285 w 327309"/>
              <a:gd name="connsiteY1" fmla="*/ 239568 h 327309"/>
              <a:gd name="connsiteX2" fmla="*/ 87741 w 327309"/>
              <a:gd name="connsiteY2" fmla="*/ 277025 h 327309"/>
              <a:gd name="connsiteX3" fmla="*/ 270781 w 327309"/>
              <a:gd name="connsiteY3" fmla="*/ 93985 h 327309"/>
              <a:gd name="connsiteX4" fmla="*/ 239171 w 327309"/>
              <a:gd name="connsiteY4" fmla="*/ 31038 h 327309"/>
              <a:gd name="connsiteX5" fmla="*/ 296272 w 327309"/>
              <a:gd name="connsiteY5" fmla="*/ 88139 h 327309"/>
              <a:gd name="connsiteX6" fmla="*/ 80982 w 327309"/>
              <a:gd name="connsiteY6" fmla="*/ 303429 h 327309"/>
              <a:gd name="connsiteX7" fmla="*/ 59606 w 327309"/>
              <a:gd name="connsiteY7" fmla="*/ 282053 h 327309"/>
              <a:gd name="connsiteX8" fmla="*/ 59606 w 327309"/>
              <a:gd name="connsiteY8" fmla="*/ 282053 h 327309"/>
              <a:gd name="connsiteX9" fmla="*/ 80982 w 327309"/>
              <a:gd name="connsiteY9" fmla="*/ 303429 h 327309"/>
              <a:gd name="connsiteX10" fmla="*/ 0 w 327309"/>
              <a:gd name="connsiteY10" fmla="*/ 327309 h 327309"/>
              <a:gd name="connsiteX11" fmla="*/ 23881 w 327309"/>
              <a:gd name="connsiteY11" fmla="*/ 246328 h 327309"/>
              <a:gd name="connsiteX12" fmla="*/ 38193 w 327309"/>
              <a:gd name="connsiteY12" fmla="*/ 260640 h 327309"/>
              <a:gd name="connsiteX13" fmla="*/ 38193 w 327309"/>
              <a:gd name="connsiteY13" fmla="*/ 260640 h 327309"/>
              <a:gd name="connsiteX14" fmla="*/ 23881 w 327309"/>
              <a:gd name="connsiteY14" fmla="*/ 246328 h 327309"/>
              <a:gd name="connsiteX15" fmla="*/ 278071 w 327309"/>
              <a:gd name="connsiteY15" fmla="*/ 63 h 327309"/>
              <a:gd name="connsiteX16" fmla="*/ 292270 w 327309"/>
              <a:gd name="connsiteY16" fmla="*/ 4998 h 327309"/>
              <a:gd name="connsiteX17" fmla="*/ 322311 w 327309"/>
              <a:gd name="connsiteY17" fmla="*/ 35039 h 327309"/>
              <a:gd name="connsiteX18" fmla="*/ 320026 w 327309"/>
              <a:gd name="connsiteY18" fmla="*/ 64385 h 327309"/>
              <a:gd name="connsiteX19" fmla="*/ 304210 w 327309"/>
              <a:gd name="connsiteY19" fmla="*/ 80200 h 327309"/>
              <a:gd name="connsiteX20" fmla="*/ 247109 w 327309"/>
              <a:gd name="connsiteY20" fmla="*/ 23099 h 327309"/>
              <a:gd name="connsiteX21" fmla="*/ 262925 w 327309"/>
              <a:gd name="connsiteY21" fmla="*/ 7284 h 327309"/>
              <a:gd name="connsiteX22" fmla="*/ 278071 w 327309"/>
              <a:gd name="connsiteY22" fmla="*/ 63 h 327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7309" h="327309">
                <a:moveTo>
                  <a:pt x="233325" y="56528"/>
                </a:moveTo>
                <a:lnTo>
                  <a:pt x="50285" y="239568"/>
                </a:lnTo>
                <a:lnTo>
                  <a:pt x="87741" y="277025"/>
                </a:lnTo>
                <a:lnTo>
                  <a:pt x="270781" y="93985"/>
                </a:lnTo>
                <a:close/>
                <a:moveTo>
                  <a:pt x="239171" y="31038"/>
                </a:moveTo>
                <a:lnTo>
                  <a:pt x="296272" y="88139"/>
                </a:lnTo>
                <a:lnTo>
                  <a:pt x="80982" y="303429"/>
                </a:lnTo>
                <a:lnTo>
                  <a:pt x="59606" y="282053"/>
                </a:lnTo>
                <a:lnTo>
                  <a:pt x="59606" y="282053"/>
                </a:lnTo>
                <a:lnTo>
                  <a:pt x="80982" y="303429"/>
                </a:lnTo>
                <a:lnTo>
                  <a:pt x="0" y="327309"/>
                </a:lnTo>
                <a:lnTo>
                  <a:pt x="23881" y="246328"/>
                </a:lnTo>
                <a:lnTo>
                  <a:pt x="38193" y="260640"/>
                </a:lnTo>
                <a:lnTo>
                  <a:pt x="38193" y="260640"/>
                </a:lnTo>
                <a:lnTo>
                  <a:pt x="23881" y="246328"/>
                </a:lnTo>
                <a:close/>
                <a:moveTo>
                  <a:pt x="278071" y="63"/>
                </a:moveTo>
                <a:cubicBezTo>
                  <a:pt x="283381" y="-350"/>
                  <a:pt x="288534" y="1262"/>
                  <a:pt x="292270" y="4998"/>
                </a:cubicBezTo>
                <a:lnTo>
                  <a:pt x="322311" y="35039"/>
                </a:lnTo>
                <a:cubicBezTo>
                  <a:pt x="329784" y="42512"/>
                  <a:pt x="328760" y="55650"/>
                  <a:pt x="320026" y="64385"/>
                </a:cubicBezTo>
                <a:cubicBezTo>
                  <a:pt x="314754" y="69657"/>
                  <a:pt x="309482" y="74928"/>
                  <a:pt x="304210" y="80200"/>
                </a:cubicBezTo>
                <a:lnTo>
                  <a:pt x="247109" y="23099"/>
                </a:lnTo>
                <a:lnTo>
                  <a:pt x="262925" y="7284"/>
                </a:lnTo>
                <a:cubicBezTo>
                  <a:pt x="267292" y="2917"/>
                  <a:pt x="272760" y="477"/>
                  <a:pt x="278071" y="6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a:spLocks noChangeAspect="1"/>
          </p:cNvSpPr>
          <p:nvPr/>
        </p:nvSpPr>
        <p:spPr>
          <a:xfrm>
            <a:off x="6482542" y="3745682"/>
            <a:ext cx="347403" cy="419355"/>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3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2855"/>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3355"/>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3855"/>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anim calcmode="lin" valueType="num">
                                      <p:cBhvr>
                                        <p:cTn id="26" dur="500" fill="hold"/>
                                        <p:tgtEl>
                                          <p:spTgt spid="14"/>
                                        </p:tgtEl>
                                        <p:attrNameLst>
                                          <p:attrName>ppt_x</p:attrName>
                                        </p:attrNameLst>
                                      </p:cBhvr>
                                      <p:tavLst>
                                        <p:tav tm="0">
                                          <p:val>
                                            <p:strVal val="#ppt_x"/>
                                          </p:val>
                                        </p:tav>
                                        <p:tav tm="100000">
                                          <p:val>
                                            <p:strVal val="#ppt_x"/>
                                          </p:val>
                                        </p:tav>
                                      </p:tavLst>
                                    </p:anim>
                                    <p:anim calcmode="lin" valueType="num">
                                      <p:cBhvr>
                                        <p:cTn id="2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bldLvl="0" animBg="1"/>
      <p:bldP spid="13" grpId="0" bldLvl="0" animBg="1"/>
      <p:bldP spid="14"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4"/>
          </p:nvPr>
        </p:nvSpPr>
        <p:spPr>
          <a:xfrm>
            <a:off x="4836319" y="2090293"/>
            <a:ext cx="2519362" cy="589280"/>
          </a:xfrm>
        </p:spPr>
        <p:txBody>
          <a:bodyPr/>
          <a:lstStyle/>
          <a:p>
            <a:r>
              <a:rPr lang="zh-CN" altLang="en-US" dirty="0">
                <a:cs typeface="+mn-ea"/>
                <a:sym typeface="+mn-lt"/>
              </a:rPr>
              <a:t>挑战</a:t>
            </a:r>
            <a:endParaRPr lang="zh-CN" altLang="en-US" dirty="0">
              <a:cs typeface="+mn-ea"/>
              <a:sym typeface="+mn-lt"/>
            </a:endParaRPr>
          </a:p>
        </p:txBody>
      </p:sp>
      <p:sp>
        <p:nvSpPr>
          <p:cNvPr id="12" name="文本占位符 11"/>
          <p:cNvSpPr>
            <a:spLocks noGrp="1"/>
          </p:cNvSpPr>
          <p:nvPr>
            <p:ph type="body" sz="quarter" idx="15"/>
          </p:nvPr>
        </p:nvSpPr>
        <p:spPr>
          <a:xfrm>
            <a:off x="4826000" y="2639801"/>
            <a:ext cx="2540000" cy="339725"/>
          </a:xfrm>
        </p:spPr>
        <p:txBody>
          <a:bodyPr/>
          <a:lstStyle/>
          <a:p>
            <a:r>
              <a:rPr lang="en-US" altLang="zh-CN" dirty="0">
                <a:solidFill>
                  <a:schemeClr val="bg1"/>
                </a:solidFill>
                <a:latin typeface="+mn-ea"/>
                <a:cs typeface="+mn-ea"/>
                <a:sym typeface="+mn-lt"/>
              </a:rPr>
              <a:t>challenge</a:t>
            </a:r>
            <a:endParaRPr lang="en-US" altLang="zh-CN" dirty="0">
              <a:solidFill>
                <a:schemeClr val="bg1"/>
              </a:solidFill>
              <a:latin typeface="+mn-ea"/>
              <a:cs typeface="+mn-ea"/>
              <a:sym typeface="+mn-lt"/>
            </a:endParaRPr>
          </a:p>
        </p:txBody>
      </p:sp>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2485" y="374333"/>
            <a:ext cx="1188085" cy="521970"/>
          </a:xfrm>
        </p:spPr>
        <p:txBody>
          <a:bodyPr wrap="square"/>
          <a:lstStyle/>
          <a:p>
            <a:r>
              <a:rPr lang="zh-CN" altLang="en-US" dirty="0"/>
              <a:t>挑战</a:t>
            </a:r>
            <a:endParaRPr lang="zh-CN" altLang="en-US" dirty="0"/>
          </a:p>
        </p:txBody>
      </p:sp>
      <p:sp>
        <p:nvSpPr>
          <p:cNvPr id="3" name="椭圆 2"/>
          <p:cNvSpPr/>
          <p:nvPr/>
        </p:nvSpPr>
        <p:spPr>
          <a:xfrm>
            <a:off x="404884" y="2230153"/>
            <a:ext cx="576000" cy="57600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1</a:t>
            </a:r>
            <a:endParaRPr lang="zh-CN" altLang="en-US" sz="2000" dirty="0">
              <a:cs typeface="+mn-ea"/>
              <a:sym typeface="+mn-lt"/>
            </a:endParaRPr>
          </a:p>
        </p:txBody>
      </p:sp>
      <p:sp>
        <p:nvSpPr>
          <p:cNvPr id="4" name="文本框 3"/>
          <p:cNvSpPr txBox="1"/>
          <p:nvPr/>
        </p:nvSpPr>
        <p:spPr>
          <a:xfrm>
            <a:off x="980884" y="2210377"/>
            <a:ext cx="5554827" cy="2245360"/>
          </a:xfrm>
          <a:prstGeom prst="rect">
            <a:avLst/>
          </a:prstGeom>
          <a:noFill/>
        </p:spPr>
        <p:txBody>
          <a:bodyPr wrap="square" rtlCol="0">
            <a:spAutoFit/>
          </a:bodyPr>
          <a:lstStyle/>
          <a:p>
            <a:r>
              <a:rPr lang="zh-CN" altLang="en-US" sz="2000" b="1" dirty="0">
                <a:solidFill>
                  <a:schemeClr val="bg1"/>
                </a:solidFill>
                <a:cs typeface="+mn-ea"/>
                <a:sym typeface="+mn-lt"/>
              </a:rPr>
              <a:t>农产品融资无法覆盖全产业链。农产品流通核心企业较多分布在产业链中下游,而更需要融资发展的农产品生产个体及企业因缺乏可记录交易数据信息,无法做到自证信用风险等级,仍然较难得到融资。国内各金融系统开发的区块链业务系统都是独立运营的,无法做到信息数据库共享,这将造成一定程度的社会资源浪费。</a:t>
            </a:r>
            <a:endParaRPr lang="zh-CN" altLang="en-US" sz="2000" b="1" dirty="0">
              <a:solidFill>
                <a:schemeClr val="bg1"/>
              </a:solidFill>
              <a:cs typeface="+mn-ea"/>
              <a:sym typeface="+mn-lt"/>
            </a:endParaRPr>
          </a:p>
        </p:txBody>
      </p:sp>
      <p:sp>
        <p:nvSpPr>
          <p:cNvPr id="9" name="矩形 8"/>
          <p:cNvSpPr/>
          <p:nvPr/>
        </p:nvSpPr>
        <p:spPr>
          <a:xfrm>
            <a:off x="6648903" y="2210377"/>
            <a:ext cx="5063412" cy="2983770"/>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6262666" y="2209262"/>
            <a:ext cx="1160060" cy="1569660"/>
          </a:xfrm>
          <a:prstGeom prst="rect">
            <a:avLst/>
          </a:prstGeom>
          <a:noFill/>
        </p:spPr>
        <p:txBody>
          <a:bodyPr wrap="square" rtlCol="0">
            <a:spAutoFit/>
          </a:bodyPr>
          <a:lstStyle/>
          <a:p>
            <a:r>
              <a:rPr lang="zh-CN" altLang="en-US" sz="9600" dirty="0">
                <a:solidFill>
                  <a:schemeClr val="bg1"/>
                </a:solidFill>
                <a:cs typeface="+mn-ea"/>
                <a:sym typeface="+mn-lt"/>
              </a:rPr>
              <a:t>“</a:t>
            </a:r>
            <a:endParaRPr lang="zh-CN" altLang="en-US" sz="9600" dirty="0">
              <a:solidFill>
                <a:schemeClr val="bg1"/>
              </a:solidFill>
              <a:cs typeface="+mn-ea"/>
              <a:sym typeface="+mn-lt"/>
            </a:endParaRPr>
          </a:p>
        </p:txBody>
      </p:sp>
      <p:sp>
        <p:nvSpPr>
          <p:cNvPr id="11" name="文本框 10"/>
          <p:cNvSpPr txBox="1"/>
          <p:nvPr/>
        </p:nvSpPr>
        <p:spPr>
          <a:xfrm>
            <a:off x="7442569" y="2570034"/>
            <a:ext cx="3741011" cy="461665"/>
          </a:xfrm>
          <a:prstGeom prst="rect">
            <a:avLst/>
          </a:prstGeom>
          <a:noFill/>
        </p:spPr>
        <p:txBody>
          <a:bodyPr wrap="square" rtlCol="0">
            <a:spAutoFit/>
          </a:bodyPr>
          <a:lstStyle/>
          <a:p>
            <a:r>
              <a:rPr lang="zh-CN" altLang="en-US" sz="2400" b="1" dirty="0">
                <a:solidFill>
                  <a:schemeClr val="bg1"/>
                </a:solidFill>
                <a:cs typeface="+mn-ea"/>
                <a:sym typeface="+mn-lt"/>
              </a:rPr>
              <a:t>在此输入小标题</a:t>
            </a:r>
            <a:endParaRPr lang="zh-CN" altLang="en-US" sz="2400" b="1" dirty="0">
              <a:solidFill>
                <a:schemeClr val="bg1"/>
              </a:solidFill>
              <a:cs typeface="+mn-ea"/>
              <a:sym typeface="+mn-lt"/>
            </a:endParaRPr>
          </a:p>
        </p:txBody>
      </p:sp>
      <p:sp>
        <p:nvSpPr>
          <p:cNvPr id="12" name="文本框 11"/>
          <p:cNvSpPr txBox="1"/>
          <p:nvPr/>
        </p:nvSpPr>
        <p:spPr>
          <a:xfrm>
            <a:off x="7442569" y="3253179"/>
            <a:ext cx="4002268" cy="1631216"/>
          </a:xfrm>
          <a:prstGeom prst="rect">
            <a:avLst/>
          </a:prstGeom>
          <a:noFill/>
        </p:spPr>
        <p:txBody>
          <a:bodyPr wrap="square" rtlCol="0">
            <a:spAutoFit/>
          </a:bodyPr>
          <a:lstStyle/>
          <a:p>
            <a:pPr>
              <a:lnSpc>
                <a:spcPct val="125000"/>
              </a:lnSpc>
            </a:pPr>
            <a:r>
              <a:rPr lang="zh-CN" altLang="en-US" sz="2000" dirty="0">
                <a:solidFill>
                  <a:schemeClr val="bg1"/>
                </a:solidFill>
                <a:cs typeface="+mn-ea"/>
                <a:sym typeface="+mn-lt"/>
              </a:rPr>
              <a:t>点击此处输入与此小标题或者与此图形相关的内容介绍、数据统计、事件分析、总结概述等文字描述内容。</a:t>
            </a:r>
            <a:endParaRPr lang="zh-CN" altLang="en-US" sz="2000" dirty="0">
              <a:solidFill>
                <a:schemeClr val="bg1"/>
              </a:solidFill>
              <a:cs typeface="+mn-ea"/>
              <a:sym typeface="+mn-lt"/>
            </a:endParaRPr>
          </a:p>
        </p:txBody>
      </p:sp>
      <p:pic>
        <p:nvPicPr>
          <p:cNvPr id="13" name="图片 12" descr="11"/>
          <p:cNvPicPr>
            <a:picLocks noChangeAspect="1"/>
          </p:cNvPicPr>
          <p:nvPr/>
        </p:nvPicPr>
        <p:blipFill>
          <a:blip r:embed="rId1"/>
          <a:stretch>
            <a:fillRect/>
          </a:stretch>
        </p:blipFill>
        <p:spPr>
          <a:xfrm>
            <a:off x="6957695" y="2360930"/>
            <a:ext cx="4445635" cy="2683510"/>
          </a:xfrm>
          <a:prstGeom prst="rect">
            <a:avLst/>
          </a:prstGeom>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805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750"/>
                                        <p:tgtEl>
                                          <p:spTgt spid="9"/>
                                        </p:tgtEl>
                                      </p:cBhvr>
                                    </p:animEffect>
                                  </p:childTnLst>
                                </p:cTn>
                              </p:par>
                            </p:childTnLst>
                          </p:cTn>
                        </p:par>
                        <p:par>
                          <p:cTn id="17" fill="hold">
                            <p:stCondLst>
                              <p:cond delay="905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750"/>
                                        <p:tgtEl>
                                          <p:spTgt spid="10"/>
                                        </p:tgtEl>
                                      </p:cBhvr>
                                    </p:animEffect>
                                  </p:childTnLst>
                                </p:cTn>
                              </p:par>
                            </p:childTnLst>
                          </p:cTn>
                        </p:par>
                        <p:par>
                          <p:cTn id="21" fill="hold">
                            <p:stCondLst>
                              <p:cond delay="1005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750"/>
                                        <p:tgtEl>
                                          <p:spTgt spid="11"/>
                                        </p:tgtEl>
                                      </p:cBhvr>
                                    </p:animEffect>
                                  </p:childTnLst>
                                </p:cTn>
                              </p:par>
                            </p:childTnLst>
                          </p:cTn>
                        </p:par>
                        <p:par>
                          <p:cTn id="25" fill="hold">
                            <p:stCondLst>
                              <p:cond delay="1105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9" grpId="0" animBg="1"/>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2485" y="374333"/>
            <a:ext cx="1511935" cy="521970"/>
          </a:xfrm>
        </p:spPr>
        <p:txBody>
          <a:bodyPr wrap="square"/>
          <a:lstStyle/>
          <a:p>
            <a:r>
              <a:rPr lang="zh-CN" altLang="en-US" dirty="0"/>
              <a:t>挑战</a:t>
            </a:r>
            <a:endParaRPr lang="zh-CN" altLang="en-US" dirty="0"/>
          </a:p>
        </p:txBody>
      </p:sp>
      <p:sp>
        <p:nvSpPr>
          <p:cNvPr id="3" name="椭圆 2"/>
          <p:cNvSpPr/>
          <p:nvPr/>
        </p:nvSpPr>
        <p:spPr>
          <a:xfrm>
            <a:off x="404884" y="2230153"/>
            <a:ext cx="576000" cy="576000"/>
          </a:xfrm>
          <a:prstGeom prst="ellipse">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cs typeface="+mn-ea"/>
                <a:sym typeface="+mn-lt"/>
              </a:rPr>
              <a:t>2</a:t>
            </a:r>
            <a:endParaRPr lang="en-US" altLang="zh-CN" sz="2000" dirty="0">
              <a:cs typeface="+mn-ea"/>
              <a:sym typeface="+mn-lt"/>
            </a:endParaRPr>
          </a:p>
        </p:txBody>
      </p:sp>
      <p:sp>
        <p:nvSpPr>
          <p:cNvPr id="4" name="文本框 3"/>
          <p:cNvSpPr txBox="1"/>
          <p:nvPr/>
        </p:nvSpPr>
        <p:spPr>
          <a:xfrm>
            <a:off x="980884" y="2210377"/>
            <a:ext cx="5554827" cy="4092575"/>
          </a:xfrm>
          <a:prstGeom prst="rect">
            <a:avLst/>
          </a:prstGeom>
          <a:noFill/>
        </p:spPr>
        <p:txBody>
          <a:bodyPr wrap="square" rtlCol="0">
            <a:spAutoFit/>
          </a:bodyPr>
          <a:lstStyle/>
          <a:p>
            <a:r>
              <a:rPr lang="zh-CN" altLang="en-US" sz="2000" b="1" dirty="0">
                <a:solidFill>
                  <a:schemeClr val="bg1"/>
                </a:solidFill>
                <a:cs typeface="+mn-ea"/>
                <a:sym typeface="+mn-lt"/>
              </a:rPr>
              <a:t>农产品全产业链分散无法完全整合。一方面,农产品流通领域运用区块链技术的多为农产品供应链核心企业,借助信息技术企业以及金融机构来推进区块链项目,而对小型农产品流通环节参与者而言,无法承担区块链项目的投入成本和后期维护成本,分散的农产品生产个体和企业无法承担高昂的区块链项目开发和维护费用。另一方面,对绝大多数企业而言,区块链技术只是信息工具,未能建立整体数据库共享思维,政府未能创建积极有效的共享激励机制,从而无法有效激发农产品产业链上游的生产潜力,在整体流通产业链效益上只能得到局部优化,无法整合农产品产业链信息源,降低农产品交易链条的成本。</a:t>
            </a:r>
            <a:endParaRPr lang="zh-CN" altLang="en-US" sz="2000" b="1" dirty="0">
              <a:solidFill>
                <a:schemeClr val="bg1"/>
              </a:solidFill>
              <a:cs typeface="+mn-ea"/>
              <a:sym typeface="+mn-lt"/>
            </a:endParaRPr>
          </a:p>
        </p:txBody>
      </p:sp>
      <p:sp>
        <p:nvSpPr>
          <p:cNvPr id="9" name="矩形 8"/>
          <p:cNvSpPr/>
          <p:nvPr/>
        </p:nvSpPr>
        <p:spPr>
          <a:xfrm>
            <a:off x="6648903" y="2210377"/>
            <a:ext cx="5063412" cy="2983770"/>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9"/>
          <p:cNvSpPr txBox="1"/>
          <p:nvPr/>
        </p:nvSpPr>
        <p:spPr>
          <a:xfrm>
            <a:off x="6262666" y="2209262"/>
            <a:ext cx="1160060" cy="1569660"/>
          </a:xfrm>
          <a:prstGeom prst="rect">
            <a:avLst/>
          </a:prstGeom>
          <a:noFill/>
        </p:spPr>
        <p:txBody>
          <a:bodyPr wrap="square" rtlCol="0">
            <a:spAutoFit/>
          </a:bodyPr>
          <a:lstStyle/>
          <a:p>
            <a:r>
              <a:rPr lang="zh-CN" altLang="en-US" sz="9600" dirty="0">
                <a:solidFill>
                  <a:schemeClr val="bg1"/>
                </a:solidFill>
                <a:cs typeface="+mn-ea"/>
                <a:sym typeface="+mn-lt"/>
              </a:rPr>
              <a:t>“</a:t>
            </a:r>
            <a:endParaRPr lang="zh-CN" altLang="en-US" sz="9600" dirty="0">
              <a:solidFill>
                <a:schemeClr val="bg1"/>
              </a:solidFill>
              <a:cs typeface="+mn-ea"/>
              <a:sym typeface="+mn-lt"/>
            </a:endParaRPr>
          </a:p>
        </p:txBody>
      </p:sp>
      <p:sp>
        <p:nvSpPr>
          <p:cNvPr id="11" name="文本框 10"/>
          <p:cNvSpPr txBox="1"/>
          <p:nvPr/>
        </p:nvSpPr>
        <p:spPr>
          <a:xfrm>
            <a:off x="7442569" y="2570034"/>
            <a:ext cx="3741011" cy="461665"/>
          </a:xfrm>
          <a:prstGeom prst="rect">
            <a:avLst/>
          </a:prstGeom>
          <a:noFill/>
        </p:spPr>
        <p:txBody>
          <a:bodyPr wrap="square" rtlCol="0">
            <a:spAutoFit/>
          </a:bodyPr>
          <a:lstStyle/>
          <a:p>
            <a:r>
              <a:rPr lang="zh-CN" altLang="en-US" sz="2400" b="1" dirty="0">
                <a:solidFill>
                  <a:schemeClr val="bg1"/>
                </a:solidFill>
                <a:cs typeface="+mn-ea"/>
                <a:sym typeface="+mn-lt"/>
              </a:rPr>
              <a:t>在此输入小标题</a:t>
            </a:r>
            <a:endParaRPr lang="zh-CN" altLang="en-US" sz="2400" b="1" dirty="0">
              <a:solidFill>
                <a:schemeClr val="bg1"/>
              </a:solidFill>
              <a:cs typeface="+mn-ea"/>
              <a:sym typeface="+mn-lt"/>
            </a:endParaRPr>
          </a:p>
        </p:txBody>
      </p:sp>
      <p:sp>
        <p:nvSpPr>
          <p:cNvPr id="12" name="文本框 11"/>
          <p:cNvSpPr txBox="1"/>
          <p:nvPr/>
        </p:nvSpPr>
        <p:spPr>
          <a:xfrm>
            <a:off x="7442569" y="3253179"/>
            <a:ext cx="4002268" cy="1631216"/>
          </a:xfrm>
          <a:prstGeom prst="rect">
            <a:avLst/>
          </a:prstGeom>
          <a:noFill/>
        </p:spPr>
        <p:txBody>
          <a:bodyPr wrap="square" rtlCol="0">
            <a:spAutoFit/>
          </a:bodyPr>
          <a:lstStyle/>
          <a:p>
            <a:pPr>
              <a:lnSpc>
                <a:spcPct val="125000"/>
              </a:lnSpc>
            </a:pPr>
            <a:r>
              <a:rPr lang="zh-CN" altLang="en-US" sz="2000" dirty="0">
                <a:solidFill>
                  <a:schemeClr val="bg1"/>
                </a:solidFill>
                <a:cs typeface="+mn-ea"/>
                <a:sym typeface="+mn-lt"/>
              </a:rPr>
              <a:t>点击此处输入与此小标题或者与此图形相关的内容介绍、数据统计、事件分析、总结概述等文字描述内容。</a:t>
            </a:r>
            <a:endParaRPr lang="zh-CN" altLang="en-US" sz="2000" dirty="0">
              <a:solidFill>
                <a:schemeClr val="bg1"/>
              </a:solidFill>
              <a:cs typeface="+mn-ea"/>
              <a:sym typeface="+mn-lt"/>
            </a:endParaRPr>
          </a:p>
        </p:txBody>
      </p:sp>
      <p:pic>
        <p:nvPicPr>
          <p:cNvPr id="13" name="图片 12" descr="11"/>
          <p:cNvPicPr>
            <a:picLocks noChangeAspect="1"/>
          </p:cNvPicPr>
          <p:nvPr/>
        </p:nvPicPr>
        <p:blipFill>
          <a:blip r:embed="rId1"/>
          <a:stretch>
            <a:fillRect/>
          </a:stretch>
        </p:blipFill>
        <p:spPr>
          <a:xfrm>
            <a:off x="6863715" y="2319020"/>
            <a:ext cx="4581525" cy="2766060"/>
          </a:xfrm>
          <a:prstGeom prst="rect">
            <a:avLst/>
          </a:prstGeom>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4500"/>
                            </p:stCondLst>
                            <p:childTnLst>
                              <p:par>
                                <p:cTn id="14" presetID="22" presetClass="entr" presetSubtype="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right)">
                                      <p:cBhvr>
                                        <p:cTn id="16" dur="750"/>
                                        <p:tgtEl>
                                          <p:spTgt spid="9"/>
                                        </p:tgtEl>
                                      </p:cBhvr>
                                    </p:animEffect>
                                  </p:childTnLst>
                                </p:cTn>
                              </p:par>
                            </p:childTnLst>
                          </p:cTn>
                        </p:par>
                        <p:par>
                          <p:cTn id="17" fill="hold">
                            <p:stCondLst>
                              <p:cond delay="15500"/>
                            </p:stCondLst>
                            <p:childTnLst>
                              <p:par>
                                <p:cTn id="18" presetID="10"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750"/>
                                        <p:tgtEl>
                                          <p:spTgt spid="10"/>
                                        </p:tgtEl>
                                      </p:cBhvr>
                                    </p:animEffect>
                                  </p:childTnLst>
                                </p:cTn>
                              </p:par>
                            </p:childTnLst>
                          </p:cTn>
                        </p:par>
                        <p:par>
                          <p:cTn id="21" fill="hold">
                            <p:stCondLst>
                              <p:cond delay="165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750"/>
                                        <p:tgtEl>
                                          <p:spTgt spid="11"/>
                                        </p:tgtEl>
                                      </p:cBhvr>
                                    </p:animEffect>
                                  </p:childTnLst>
                                </p:cTn>
                              </p:par>
                            </p:childTnLst>
                          </p:cTn>
                        </p:par>
                        <p:par>
                          <p:cTn id="25" fill="hold">
                            <p:stCondLst>
                              <p:cond delay="1750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9" grpId="0" bldLvl="0" animBg="1"/>
      <p:bldP spid="10"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4"/>
          </p:nvPr>
        </p:nvSpPr>
        <p:spPr>
          <a:xfrm>
            <a:off x="4836319" y="2090293"/>
            <a:ext cx="2519362" cy="589280"/>
          </a:xfrm>
        </p:spPr>
        <p:txBody>
          <a:bodyPr/>
          <a:lstStyle/>
          <a:p>
            <a:r>
              <a:rPr lang="zh-CN" altLang="en-US" dirty="0">
                <a:cs typeface="+mn-ea"/>
                <a:sym typeface="+mn-lt"/>
              </a:rPr>
              <a:t>建议</a:t>
            </a:r>
            <a:endParaRPr lang="zh-CN" altLang="en-US" dirty="0">
              <a:cs typeface="+mn-ea"/>
              <a:sym typeface="+mn-lt"/>
            </a:endParaRPr>
          </a:p>
        </p:txBody>
      </p:sp>
      <p:sp>
        <p:nvSpPr>
          <p:cNvPr id="12" name="文本占位符 11"/>
          <p:cNvSpPr>
            <a:spLocks noGrp="1"/>
          </p:cNvSpPr>
          <p:nvPr>
            <p:ph type="body" sz="quarter" idx="15"/>
          </p:nvPr>
        </p:nvSpPr>
        <p:spPr>
          <a:xfrm>
            <a:off x="4826000" y="2639801"/>
            <a:ext cx="2540000" cy="339725"/>
          </a:xfrm>
        </p:spPr>
        <p:txBody>
          <a:bodyPr/>
          <a:lstStyle/>
          <a:p>
            <a:r>
              <a:rPr lang="en-US" altLang="zh-CN" dirty="0">
                <a:solidFill>
                  <a:schemeClr val="bg1"/>
                </a:solidFill>
                <a:latin typeface="+mn-ea"/>
                <a:cs typeface="+mn-ea"/>
                <a:sym typeface="+mn-lt"/>
              </a:rPr>
              <a:t>advice</a:t>
            </a:r>
            <a:endParaRPr lang="en-US" altLang="zh-CN" dirty="0">
              <a:solidFill>
                <a:schemeClr val="bg1"/>
              </a:solidFill>
              <a:latin typeface="+mn-ea"/>
              <a:cs typeface="+mn-ea"/>
              <a:sym typeface="+mn-lt"/>
            </a:endParaRPr>
          </a:p>
        </p:txBody>
      </p:sp>
    </p:spTree>
  </p:cSld>
  <p:clrMapOvr>
    <a:masterClrMapping/>
  </p:clrMapOvr>
  <p:transition spd="slow">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2485" y="374333"/>
            <a:ext cx="1485900" cy="521970"/>
          </a:xfrm>
        </p:spPr>
        <p:txBody>
          <a:bodyPr wrap="square"/>
          <a:lstStyle/>
          <a:p>
            <a:r>
              <a:rPr lang="zh-CN" altLang="en-US" dirty="0"/>
              <a:t>建议</a:t>
            </a:r>
            <a:endParaRPr lang="zh-CN" altLang="en-US" dirty="0"/>
          </a:p>
        </p:txBody>
      </p:sp>
      <p:grpSp>
        <p:nvGrpSpPr>
          <p:cNvPr id="4" name="组合 3"/>
          <p:cNvGrpSpPr/>
          <p:nvPr/>
        </p:nvGrpSpPr>
        <p:grpSpPr>
          <a:xfrm>
            <a:off x="6392963" y="3255081"/>
            <a:ext cx="68239" cy="2831558"/>
            <a:chOff x="5117910" y="2347415"/>
            <a:chExt cx="68239" cy="2831558"/>
          </a:xfrm>
        </p:grpSpPr>
        <p:cxnSp>
          <p:nvCxnSpPr>
            <p:cNvPr id="5" name="直接连接符 4"/>
            <p:cNvCxnSpPr/>
            <p:nvPr/>
          </p:nvCxnSpPr>
          <p:spPr>
            <a:xfrm>
              <a:off x="5117910" y="2347415"/>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117910" y="2460677"/>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117910" y="2573939"/>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117910" y="2687201"/>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117910" y="2800463"/>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117910" y="2913725"/>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117910" y="3026987"/>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117910" y="3140249"/>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117910" y="3253511"/>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117910" y="3366773"/>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117910" y="3480035"/>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117910" y="3593297"/>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117910" y="3706559"/>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117910" y="3819821"/>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117910" y="3933083"/>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117910" y="4046345"/>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117910" y="4159607"/>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117910" y="4272869"/>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117910" y="4386131"/>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117910" y="4499393"/>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117910" y="4612655"/>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117910" y="4725917"/>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117910" y="4839179"/>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117910" y="4952441"/>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117910" y="5065703"/>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117910" y="5178973"/>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6801485" y="2035810"/>
            <a:ext cx="4539615" cy="398780"/>
          </a:xfrm>
          <a:prstGeom prst="rect">
            <a:avLst/>
          </a:prstGeom>
          <a:noFill/>
        </p:spPr>
        <p:txBody>
          <a:bodyPr wrap="square" rtlCol="0">
            <a:spAutoFit/>
          </a:bodyPr>
          <a:lstStyle/>
          <a:p>
            <a:r>
              <a:rPr lang="zh-CN" altLang="en-US" sz="2000" dirty="0">
                <a:solidFill>
                  <a:schemeClr val="accent1"/>
                </a:solidFill>
                <a:latin typeface="微软雅黑" panose="020B0503020204020204" pitchFamily="34" charset="-122"/>
                <a:ea typeface="微软雅黑" panose="020B0503020204020204" pitchFamily="34" charset="-122"/>
              </a:rPr>
              <a:t>（一）构建多元化农产品产销一体化链</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801741" y="2445013"/>
            <a:ext cx="4703322" cy="3138170"/>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农产品产业链涉及环节多,运作沟通成本较高,区块链技术将各环节产品生产运输信息公开在数据库平台,帮助生产者与零售商、消费者可 通过平台实现区域内直接对接,创新了农社对接、农超对接等农产品流通模式,减少农产品供应链中间环节。农户与社区对接、农户与学校对接等新型产销模式本质是农产品现代流通方式逐步引向农村,而区块链正是实现这一新型市场零售模式的桥梁,构建多元化农产品产销一体化链条,实现农民与零售商、消费者的共赢。</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6" name="图片 35" descr="33"/>
          <p:cNvPicPr>
            <a:picLocks noChangeAspect="1"/>
          </p:cNvPicPr>
          <p:nvPr/>
        </p:nvPicPr>
        <p:blipFill>
          <a:blip r:embed="rId1"/>
          <a:stretch>
            <a:fillRect/>
          </a:stretch>
        </p:blipFill>
        <p:spPr>
          <a:xfrm>
            <a:off x="291465" y="2035810"/>
            <a:ext cx="6309995" cy="3912235"/>
          </a:xfrm>
          <a:prstGeom prst="rect">
            <a:avLst/>
          </a:prstGeom>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3000"/>
                                  </p:iterate>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2485" y="374333"/>
            <a:ext cx="1485900" cy="521970"/>
          </a:xfrm>
        </p:spPr>
        <p:txBody>
          <a:bodyPr wrap="square"/>
          <a:lstStyle/>
          <a:p>
            <a:r>
              <a:rPr lang="zh-CN" altLang="en-US" dirty="0"/>
              <a:t>建议</a:t>
            </a:r>
            <a:endParaRPr lang="zh-CN" altLang="en-US" dirty="0"/>
          </a:p>
        </p:txBody>
      </p:sp>
      <p:grpSp>
        <p:nvGrpSpPr>
          <p:cNvPr id="4" name="组合 3"/>
          <p:cNvGrpSpPr/>
          <p:nvPr/>
        </p:nvGrpSpPr>
        <p:grpSpPr>
          <a:xfrm>
            <a:off x="6392963" y="3255081"/>
            <a:ext cx="68239" cy="2831558"/>
            <a:chOff x="5117910" y="2347415"/>
            <a:chExt cx="68239" cy="2831558"/>
          </a:xfrm>
        </p:grpSpPr>
        <p:cxnSp>
          <p:nvCxnSpPr>
            <p:cNvPr id="5" name="直接连接符 4"/>
            <p:cNvCxnSpPr/>
            <p:nvPr/>
          </p:nvCxnSpPr>
          <p:spPr>
            <a:xfrm>
              <a:off x="5117910" y="2347415"/>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117910" y="2460677"/>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117910" y="2573939"/>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117910" y="2687201"/>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117910" y="2800463"/>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117910" y="2913725"/>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117910" y="3026987"/>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117910" y="3140249"/>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117910" y="3253511"/>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117910" y="3366773"/>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117910" y="3480035"/>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117910" y="3593297"/>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117910" y="3706559"/>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117910" y="3819821"/>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117910" y="3933083"/>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117910" y="4046345"/>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5117910" y="4159607"/>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117910" y="4272869"/>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117910" y="4386131"/>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117910" y="4499393"/>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117910" y="4612655"/>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117910" y="4725917"/>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117910" y="4839179"/>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117910" y="4952441"/>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117910" y="5065703"/>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117910" y="5178973"/>
              <a:ext cx="6823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6801485" y="2035810"/>
            <a:ext cx="5017135" cy="398780"/>
          </a:xfrm>
          <a:prstGeom prst="rect">
            <a:avLst/>
          </a:prstGeom>
          <a:noFill/>
        </p:spPr>
        <p:txBody>
          <a:bodyPr wrap="square" rtlCol="0">
            <a:spAutoFit/>
          </a:bodyPr>
          <a:lstStyle/>
          <a:p>
            <a:r>
              <a:rPr lang="zh-CN" altLang="en-US" sz="2000" dirty="0">
                <a:solidFill>
                  <a:schemeClr val="accent1"/>
                </a:solidFill>
                <a:latin typeface="微软雅黑" panose="020B0503020204020204" pitchFamily="34" charset="-122"/>
                <a:ea typeface="微软雅黑" panose="020B0503020204020204" pitchFamily="34" charset="-122"/>
              </a:rPr>
              <a:t>(二)为农户和中小企业提供专项资金支持</a:t>
            </a:r>
            <a:endParaRPr lang="zh-CN" altLang="en-US" sz="2000" dirty="0">
              <a:solidFill>
                <a:schemeClr val="accent1"/>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6801741" y="2445013"/>
            <a:ext cx="4703322" cy="2584450"/>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2020年中央一号文件聚焦“三农”问题领域,首次把区块链技术排在AI人工智能和5G的前边,而近期农业部印发了进一步在农业中运用区块链技术的规划,为农产品流通领域引入区块链技术提供了政策支持,但目前来看还需提供规模化资金支持,不断鼓励农业、金融机构、信息技术企业融合发展,促进区块链应用平台构建,激励区块链相关方积极参与区块链项目开发,为农户和中小企业提供专项资金支持。</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6" name="图片 35" descr="33"/>
          <p:cNvPicPr>
            <a:picLocks noChangeAspect="1"/>
          </p:cNvPicPr>
          <p:nvPr/>
        </p:nvPicPr>
        <p:blipFill>
          <a:blip r:embed="rId1"/>
          <a:stretch>
            <a:fillRect/>
          </a:stretch>
        </p:blipFill>
        <p:spPr>
          <a:xfrm>
            <a:off x="291465" y="2035810"/>
            <a:ext cx="6309995" cy="3912235"/>
          </a:xfrm>
          <a:prstGeom prst="rect">
            <a:avLst/>
          </a:prstGeom>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500"/>
                                        <p:tgtEl>
                                          <p:spTgt spid="3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3000"/>
                                  </p:iterate>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Effect transition="in" filter="fade">
                                      <p:cBhvr>
                                        <p:cTn id="1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0" name="矩形 49"/>
          <p:cNvSpPr/>
          <p:nvPr/>
        </p:nvSpPr>
        <p:spPr>
          <a:xfrm>
            <a:off x="0" y="1205"/>
            <a:ext cx="12192000" cy="6864725"/>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600710" y="4939665"/>
            <a:ext cx="2959100" cy="460375"/>
          </a:xfrm>
          <a:prstGeom prst="rect">
            <a:avLst/>
          </a:prstGeom>
          <a:noFill/>
        </p:spPr>
        <p:txBody>
          <a:bodyPr wrap="square" lIns="0" rIns="0" rtlCol="0">
            <a:spAutoFit/>
          </a:bodyPr>
          <a:lstStyle/>
          <a:p>
            <a:pPr algn="ctr"/>
            <a:r>
              <a:rPr lang="zh-CN" altLang="en-US" sz="2400" dirty="0">
                <a:solidFill>
                  <a:schemeClr val="accent1"/>
                </a:solidFill>
                <a:cs typeface="+mn-ea"/>
                <a:sym typeface="+mn-lt"/>
              </a:rPr>
              <a:t>农产品供应链</a:t>
            </a:r>
            <a:endParaRPr lang="zh-CN" altLang="en-US" sz="2400" dirty="0">
              <a:solidFill>
                <a:schemeClr val="accent1"/>
              </a:solidFill>
              <a:cs typeface="+mn-ea"/>
              <a:sym typeface="+mn-lt"/>
            </a:endParaRPr>
          </a:p>
        </p:txBody>
      </p:sp>
      <p:sp>
        <p:nvSpPr>
          <p:cNvPr id="28" name="文本框 27"/>
          <p:cNvSpPr txBox="1"/>
          <p:nvPr/>
        </p:nvSpPr>
        <p:spPr>
          <a:xfrm>
            <a:off x="498475" y="5309870"/>
            <a:ext cx="3272155" cy="337185"/>
          </a:xfrm>
          <a:prstGeom prst="rect">
            <a:avLst/>
          </a:prstGeom>
          <a:noFill/>
        </p:spPr>
        <p:txBody>
          <a:bodyPr wrap="square" lIns="0" rIns="0" rtlCol="0">
            <a:spAutoFit/>
          </a:bodyPr>
          <a:lstStyle/>
          <a:p>
            <a:pPr algn="ctr"/>
            <a:r>
              <a:rPr lang="en-US" altLang="zh-CN" sz="1600" dirty="0">
                <a:solidFill>
                  <a:schemeClr val="bg1"/>
                </a:solidFill>
                <a:latin typeface="+mn-ea"/>
                <a:cs typeface="+mn-ea"/>
                <a:sym typeface="+mn-lt"/>
              </a:rPr>
              <a:t>nong chan pin gong ying lian </a:t>
            </a:r>
            <a:endParaRPr lang="en-US" altLang="zh-CN" sz="1600" dirty="0">
              <a:solidFill>
                <a:schemeClr val="bg1"/>
              </a:solidFill>
              <a:latin typeface="+mn-ea"/>
              <a:cs typeface="+mn-ea"/>
              <a:sym typeface="+mn-lt"/>
            </a:endParaRPr>
          </a:p>
        </p:txBody>
      </p:sp>
      <p:sp>
        <p:nvSpPr>
          <p:cNvPr id="31" name="文本框 30"/>
          <p:cNvSpPr txBox="1"/>
          <p:nvPr/>
        </p:nvSpPr>
        <p:spPr>
          <a:xfrm>
            <a:off x="5243629" y="4938635"/>
            <a:ext cx="1704740" cy="460375"/>
          </a:xfrm>
          <a:prstGeom prst="rect">
            <a:avLst/>
          </a:prstGeom>
          <a:noFill/>
        </p:spPr>
        <p:txBody>
          <a:bodyPr wrap="square" lIns="0" rIns="0" rtlCol="0">
            <a:spAutoFit/>
          </a:bodyPr>
          <a:lstStyle/>
          <a:p>
            <a:pPr algn="ctr"/>
            <a:r>
              <a:rPr lang="zh-CN" altLang="en-US" sz="2400" dirty="0">
                <a:solidFill>
                  <a:schemeClr val="accent1"/>
                </a:solidFill>
                <a:cs typeface="+mn-ea"/>
                <a:sym typeface="+mn-lt"/>
              </a:rPr>
              <a:t>作用</a:t>
            </a:r>
            <a:endParaRPr lang="zh-CN" altLang="en-US" sz="2400" dirty="0">
              <a:solidFill>
                <a:schemeClr val="accent1"/>
              </a:solidFill>
              <a:cs typeface="+mn-ea"/>
              <a:sym typeface="+mn-lt"/>
            </a:endParaRPr>
          </a:p>
        </p:txBody>
      </p:sp>
      <p:sp>
        <p:nvSpPr>
          <p:cNvPr id="37" name="文本框 36"/>
          <p:cNvSpPr txBox="1"/>
          <p:nvPr/>
        </p:nvSpPr>
        <p:spPr>
          <a:xfrm>
            <a:off x="4754497" y="5310001"/>
            <a:ext cx="2683007" cy="337185"/>
          </a:xfrm>
          <a:prstGeom prst="rect">
            <a:avLst/>
          </a:prstGeom>
          <a:noFill/>
        </p:spPr>
        <p:txBody>
          <a:bodyPr wrap="square" lIns="0" rIns="0" rtlCol="0">
            <a:spAutoFit/>
          </a:bodyPr>
          <a:lstStyle/>
          <a:p>
            <a:pPr algn="ctr"/>
            <a:r>
              <a:rPr lang="en-US" altLang="zh-CN" sz="1600" dirty="0">
                <a:solidFill>
                  <a:schemeClr val="bg1"/>
                </a:solidFill>
                <a:latin typeface="+mn-ea"/>
                <a:cs typeface="+mn-ea"/>
                <a:sym typeface="+mn-lt"/>
              </a:rPr>
              <a:t>function</a:t>
            </a:r>
            <a:endParaRPr lang="en-US" altLang="zh-CN" sz="1600" dirty="0">
              <a:solidFill>
                <a:schemeClr val="bg1"/>
              </a:solidFill>
              <a:latin typeface="+mn-ea"/>
              <a:cs typeface="+mn-ea"/>
              <a:sym typeface="+mn-lt"/>
            </a:endParaRPr>
          </a:p>
        </p:txBody>
      </p:sp>
      <p:sp>
        <p:nvSpPr>
          <p:cNvPr id="38" name="文本框 37"/>
          <p:cNvSpPr txBox="1"/>
          <p:nvPr/>
        </p:nvSpPr>
        <p:spPr>
          <a:xfrm>
            <a:off x="7475119" y="4938635"/>
            <a:ext cx="1704740" cy="460375"/>
          </a:xfrm>
          <a:prstGeom prst="rect">
            <a:avLst/>
          </a:prstGeom>
          <a:noFill/>
        </p:spPr>
        <p:txBody>
          <a:bodyPr wrap="square" lIns="0" rIns="0" rtlCol="0">
            <a:spAutoFit/>
          </a:bodyPr>
          <a:lstStyle/>
          <a:p>
            <a:pPr algn="ctr"/>
            <a:r>
              <a:rPr lang="zh-CN" altLang="en-US" sz="2400" dirty="0">
                <a:solidFill>
                  <a:schemeClr val="accent1"/>
                </a:solidFill>
                <a:cs typeface="+mn-ea"/>
                <a:sym typeface="+mn-lt"/>
              </a:rPr>
              <a:t>挑战</a:t>
            </a:r>
            <a:endParaRPr lang="zh-CN" altLang="en-US" sz="2400" dirty="0">
              <a:solidFill>
                <a:schemeClr val="accent1"/>
              </a:solidFill>
              <a:cs typeface="+mn-ea"/>
              <a:sym typeface="+mn-lt"/>
            </a:endParaRPr>
          </a:p>
        </p:txBody>
      </p:sp>
      <p:sp>
        <p:nvSpPr>
          <p:cNvPr id="39" name="文本框 38"/>
          <p:cNvSpPr txBox="1"/>
          <p:nvPr/>
        </p:nvSpPr>
        <p:spPr>
          <a:xfrm>
            <a:off x="7296741" y="5310001"/>
            <a:ext cx="2268669" cy="337185"/>
          </a:xfrm>
          <a:prstGeom prst="rect">
            <a:avLst/>
          </a:prstGeom>
          <a:noFill/>
        </p:spPr>
        <p:txBody>
          <a:bodyPr wrap="square" lIns="0" rIns="0" rtlCol="0">
            <a:spAutoFit/>
          </a:bodyPr>
          <a:lstStyle/>
          <a:p>
            <a:pPr algn="ctr"/>
            <a:r>
              <a:rPr lang="en-US" altLang="zh-CN" sz="1600" dirty="0">
                <a:solidFill>
                  <a:schemeClr val="bg1"/>
                </a:solidFill>
                <a:latin typeface="+mn-ea"/>
                <a:cs typeface="+mn-ea"/>
                <a:sym typeface="+mn-lt"/>
              </a:rPr>
              <a:t>challenge</a:t>
            </a:r>
            <a:endParaRPr lang="en-US" altLang="zh-CN" sz="1600" dirty="0">
              <a:solidFill>
                <a:schemeClr val="bg1"/>
              </a:solidFill>
              <a:latin typeface="+mn-ea"/>
              <a:cs typeface="+mn-ea"/>
              <a:sym typeface="+mn-lt"/>
            </a:endParaRPr>
          </a:p>
        </p:txBody>
      </p:sp>
      <p:sp>
        <p:nvSpPr>
          <p:cNvPr id="40" name="文本框 39"/>
          <p:cNvSpPr txBox="1"/>
          <p:nvPr/>
        </p:nvSpPr>
        <p:spPr>
          <a:xfrm>
            <a:off x="9706610" y="4938635"/>
            <a:ext cx="1704740" cy="461665"/>
          </a:xfrm>
          <a:prstGeom prst="rect">
            <a:avLst/>
          </a:prstGeom>
          <a:noFill/>
        </p:spPr>
        <p:txBody>
          <a:bodyPr wrap="square" lIns="0" rIns="0" rtlCol="0">
            <a:spAutoFit/>
          </a:bodyPr>
          <a:lstStyle/>
          <a:p>
            <a:pPr algn="ctr"/>
            <a:r>
              <a:rPr lang="zh-CN" altLang="en-US" sz="2400" dirty="0">
                <a:solidFill>
                  <a:schemeClr val="accent1"/>
                </a:solidFill>
                <a:cs typeface="+mn-ea"/>
                <a:sym typeface="+mn-lt"/>
              </a:rPr>
              <a:t>未来展望</a:t>
            </a:r>
            <a:endParaRPr lang="zh-CN" altLang="en-US" sz="2400" dirty="0">
              <a:solidFill>
                <a:schemeClr val="accent1"/>
              </a:solidFill>
              <a:cs typeface="+mn-ea"/>
              <a:sym typeface="+mn-lt"/>
            </a:endParaRPr>
          </a:p>
        </p:txBody>
      </p:sp>
      <p:sp>
        <p:nvSpPr>
          <p:cNvPr id="41" name="文本框 40"/>
          <p:cNvSpPr txBox="1"/>
          <p:nvPr/>
        </p:nvSpPr>
        <p:spPr>
          <a:xfrm>
            <a:off x="9424646" y="5310001"/>
            <a:ext cx="2268669" cy="338554"/>
          </a:xfrm>
          <a:prstGeom prst="rect">
            <a:avLst/>
          </a:prstGeom>
          <a:noFill/>
        </p:spPr>
        <p:txBody>
          <a:bodyPr wrap="square" lIns="0" rIns="0" rtlCol="0">
            <a:spAutoFit/>
          </a:bodyPr>
          <a:lstStyle/>
          <a:p>
            <a:pPr algn="ctr"/>
            <a:r>
              <a:rPr lang="en-US" altLang="zh-CN" sz="1600" dirty="0">
                <a:solidFill>
                  <a:schemeClr val="bg1"/>
                </a:solidFill>
                <a:latin typeface="+mn-ea"/>
                <a:cs typeface="+mn-ea"/>
                <a:sym typeface="+mn-lt"/>
              </a:rPr>
              <a:t>LOOKING TO FUTURE</a:t>
            </a:r>
            <a:endParaRPr lang="zh-CN" altLang="en-US" sz="1600" dirty="0">
              <a:solidFill>
                <a:schemeClr val="bg1"/>
              </a:solidFill>
              <a:latin typeface="+mn-ea"/>
              <a:cs typeface="+mn-ea"/>
              <a:sym typeface="+mn-lt"/>
            </a:endParaRPr>
          </a:p>
        </p:txBody>
      </p:sp>
      <p:sp>
        <p:nvSpPr>
          <p:cNvPr id="42" name="等腰三角形 41"/>
          <p:cNvSpPr/>
          <p:nvPr/>
        </p:nvSpPr>
        <p:spPr>
          <a:xfrm rot="10800000">
            <a:off x="1908006" y="4614468"/>
            <a:ext cx="453328" cy="324000"/>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10800000">
            <a:off x="3637846" y="4502708"/>
            <a:ext cx="453328" cy="324000"/>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rot="10800000">
            <a:off x="5869336" y="4502708"/>
            <a:ext cx="453328" cy="324000"/>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0800000">
            <a:off x="8100826" y="4502708"/>
            <a:ext cx="453328" cy="324000"/>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10800000">
            <a:off x="10332317" y="4502708"/>
            <a:ext cx="453328" cy="324000"/>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a:spLocks noChangeAspect="1"/>
          </p:cNvSpPr>
          <p:nvPr/>
        </p:nvSpPr>
        <p:spPr>
          <a:xfrm>
            <a:off x="10277750" y="4391100"/>
            <a:ext cx="562460" cy="547216"/>
          </a:xfrm>
          <a:custGeom>
            <a:avLst/>
            <a:gdLst>
              <a:gd name="connsiteX0" fmla="*/ 3767944 w 4447469"/>
              <a:gd name="connsiteY0" fmla="*/ 676597 h 4326925"/>
              <a:gd name="connsiteX1" fmla="*/ 720511 w 4447469"/>
              <a:gd name="connsiteY1" fmla="*/ 2247891 h 4326925"/>
              <a:gd name="connsiteX2" fmla="*/ 2077102 w 4447469"/>
              <a:gd name="connsiteY2" fmla="*/ 2247891 h 4326925"/>
              <a:gd name="connsiteX3" fmla="*/ 2077102 w 4447469"/>
              <a:gd name="connsiteY3" fmla="*/ 2356224 h 4326925"/>
              <a:gd name="connsiteX4" fmla="*/ 2090753 w 4447469"/>
              <a:gd name="connsiteY4" fmla="*/ 2356224 h 4326925"/>
              <a:gd name="connsiteX5" fmla="*/ 2090753 w 4447469"/>
              <a:gd name="connsiteY5" fmla="*/ 3675247 h 4326925"/>
              <a:gd name="connsiteX6" fmla="*/ 4447469 w 4447469"/>
              <a:gd name="connsiteY6" fmla="*/ 0 h 4326925"/>
              <a:gd name="connsiteX7" fmla="*/ 4110337 w 4447469"/>
              <a:gd name="connsiteY7" fmla="*/ 649743 h 4326925"/>
              <a:gd name="connsiteX8" fmla="*/ 4112328 w 4447469"/>
              <a:gd name="connsiteY8" fmla="*/ 650857 h 4326925"/>
              <a:gd name="connsiteX9" fmla="*/ 4076792 w 4447469"/>
              <a:gd name="connsiteY9" fmla="*/ 714393 h 4326925"/>
              <a:gd name="connsiteX10" fmla="*/ 3988907 w 4447469"/>
              <a:gd name="connsiteY10" fmla="*/ 883769 h 4326925"/>
              <a:gd name="connsiteX11" fmla="*/ 3984514 w 4447469"/>
              <a:gd name="connsiteY11" fmla="*/ 879375 h 4326925"/>
              <a:gd name="connsiteX12" fmla="*/ 2056247 w 4447469"/>
              <a:gd name="connsiteY12" fmla="*/ 4326925 h 4326925"/>
              <a:gd name="connsiteX13" fmla="*/ 1815388 w 4447469"/>
              <a:gd name="connsiteY13" fmla="*/ 4192208 h 4326925"/>
              <a:gd name="connsiteX14" fmla="*/ 1802753 w 4447469"/>
              <a:gd name="connsiteY14" fmla="*/ 4192208 h 4326925"/>
              <a:gd name="connsiteX15" fmla="*/ 1802753 w 4447469"/>
              <a:gd name="connsiteY15" fmla="*/ 2535891 h 4326925"/>
              <a:gd name="connsiteX16" fmla="*/ 161952 w 4447469"/>
              <a:gd name="connsiteY16" fmla="*/ 2535891 h 4326925"/>
              <a:gd name="connsiteX17" fmla="*/ 131984 w 4447469"/>
              <a:gd name="connsiteY17" fmla="*/ 2551343 h 4326925"/>
              <a:gd name="connsiteX18" fmla="*/ 0 w 4447469"/>
              <a:gd name="connsiteY18" fmla="*/ 2295366 h 4326925"/>
              <a:gd name="connsiteX19" fmla="*/ 3743658 w 4447469"/>
              <a:gd name="connsiteY19" fmla="*/ 365089 h 4326925"/>
              <a:gd name="connsiteX20" fmla="*/ 3743697 w 4447469"/>
              <a:gd name="connsiteY20" fmla="*/ 365166 h 4326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447469" h="4326925">
                <a:moveTo>
                  <a:pt x="3767944" y="676597"/>
                </a:moveTo>
                <a:lnTo>
                  <a:pt x="720511" y="2247891"/>
                </a:lnTo>
                <a:lnTo>
                  <a:pt x="2077102" y="2247891"/>
                </a:lnTo>
                <a:lnTo>
                  <a:pt x="2077102" y="2356224"/>
                </a:lnTo>
                <a:lnTo>
                  <a:pt x="2090753" y="2356224"/>
                </a:lnTo>
                <a:lnTo>
                  <a:pt x="2090753" y="3675247"/>
                </a:lnTo>
                <a:close/>
                <a:moveTo>
                  <a:pt x="4447469" y="0"/>
                </a:moveTo>
                <a:lnTo>
                  <a:pt x="4110337" y="649743"/>
                </a:lnTo>
                <a:lnTo>
                  <a:pt x="4112328" y="650857"/>
                </a:lnTo>
                <a:lnTo>
                  <a:pt x="4076792" y="714393"/>
                </a:lnTo>
                <a:lnTo>
                  <a:pt x="3988907" y="883769"/>
                </a:lnTo>
                <a:lnTo>
                  <a:pt x="3984514" y="879375"/>
                </a:lnTo>
                <a:lnTo>
                  <a:pt x="2056247" y="4326925"/>
                </a:lnTo>
                <a:lnTo>
                  <a:pt x="1815388" y="4192208"/>
                </a:lnTo>
                <a:lnTo>
                  <a:pt x="1802753" y="4192208"/>
                </a:lnTo>
                <a:lnTo>
                  <a:pt x="1802753" y="2535891"/>
                </a:lnTo>
                <a:lnTo>
                  <a:pt x="161952" y="2535891"/>
                </a:lnTo>
                <a:lnTo>
                  <a:pt x="131984" y="2551343"/>
                </a:lnTo>
                <a:lnTo>
                  <a:pt x="0" y="2295366"/>
                </a:lnTo>
                <a:lnTo>
                  <a:pt x="3743658" y="365089"/>
                </a:lnTo>
                <a:lnTo>
                  <a:pt x="3743697" y="36516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a:spLocks noChangeAspect="1"/>
          </p:cNvSpPr>
          <p:nvPr/>
        </p:nvSpPr>
        <p:spPr>
          <a:xfrm rot="21420000">
            <a:off x="1963913" y="4399991"/>
            <a:ext cx="340242" cy="547214"/>
          </a:xfrm>
          <a:custGeom>
            <a:avLst/>
            <a:gdLst>
              <a:gd name="connsiteX0" fmla="*/ 677901 w 2374831"/>
              <a:gd name="connsiteY0" fmla="*/ 3412116 h 3819479"/>
              <a:gd name="connsiteX1" fmla="*/ 1644059 w 2374831"/>
              <a:gd name="connsiteY1" fmla="*/ 3412116 h 3819479"/>
              <a:gd name="connsiteX2" fmla="*/ 1644059 w 2374831"/>
              <a:gd name="connsiteY2" fmla="*/ 3636403 h 3819479"/>
              <a:gd name="connsiteX3" fmla="*/ 1452135 w 2374831"/>
              <a:gd name="connsiteY3" fmla="*/ 3636403 h 3819479"/>
              <a:gd name="connsiteX4" fmla="*/ 1406366 w 2374831"/>
              <a:gd name="connsiteY4" fmla="*/ 3819479 h 3819479"/>
              <a:gd name="connsiteX5" fmla="*/ 904644 w 2374831"/>
              <a:gd name="connsiteY5" fmla="*/ 3819479 h 3819479"/>
              <a:gd name="connsiteX6" fmla="*/ 858875 w 2374831"/>
              <a:gd name="connsiteY6" fmla="*/ 3636403 h 3819479"/>
              <a:gd name="connsiteX7" fmla="*/ 677901 w 2374831"/>
              <a:gd name="connsiteY7" fmla="*/ 3636403 h 3819479"/>
              <a:gd name="connsiteX8" fmla="*/ 1210563 w 2374831"/>
              <a:gd name="connsiteY8" fmla="*/ 214813 h 3819479"/>
              <a:gd name="connsiteX9" fmla="*/ 234135 w 2374831"/>
              <a:gd name="connsiteY9" fmla="*/ 1200968 h 3819479"/>
              <a:gd name="connsiteX10" fmla="*/ 530439 w 2374831"/>
              <a:gd name="connsiteY10" fmla="*/ 2356594 h 3819479"/>
              <a:gd name="connsiteX11" fmla="*/ 629422 w 2374831"/>
              <a:gd name="connsiteY11" fmla="*/ 2455121 h 3819479"/>
              <a:gd name="connsiteX12" fmla="*/ 632955 w 2374831"/>
              <a:gd name="connsiteY12" fmla="*/ 2454082 h 3819479"/>
              <a:gd name="connsiteX13" fmla="*/ 634850 w 2374831"/>
              <a:gd name="connsiteY13" fmla="*/ 2460524 h 3819479"/>
              <a:gd name="connsiteX14" fmla="*/ 645415 w 2374831"/>
              <a:gd name="connsiteY14" fmla="*/ 2471041 h 3819479"/>
              <a:gd name="connsiteX15" fmla="*/ 640611 w 2374831"/>
              <a:gd name="connsiteY15" fmla="*/ 2480115 h 3819479"/>
              <a:gd name="connsiteX16" fmla="*/ 825141 w 2374831"/>
              <a:gd name="connsiteY16" fmla="*/ 3107541 h 3819479"/>
              <a:gd name="connsiteX17" fmla="*/ 1520487 w 2374831"/>
              <a:gd name="connsiteY17" fmla="*/ 3107541 h 3819479"/>
              <a:gd name="connsiteX18" fmla="*/ 1697625 w 2374831"/>
              <a:gd name="connsiteY18" fmla="*/ 2505248 h 3819479"/>
              <a:gd name="connsiteX19" fmla="*/ 1694714 w 2374831"/>
              <a:gd name="connsiteY19" fmla="*/ 2499211 h 3819479"/>
              <a:gd name="connsiteX20" fmla="*/ 1701121 w 2374831"/>
              <a:gd name="connsiteY20" fmla="*/ 2493362 h 3819479"/>
              <a:gd name="connsiteX21" fmla="*/ 1703057 w 2374831"/>
              <a:gd name="connsiteY21" fmla="*/ 2486779 h 3819479"/>
              <a:gd name="connsiteX22" fmla="*/ 1707047 w 2374831"/>
              <a:gd name="connsiteY22" fmla="*/ 2487952 h 3819479"/>
              <a:gd name="connsiteX23" fmla="*/ 1814604 w 2374831"/>
              <a:gd name="connsiteY23" fmla="*/ 2389768 h 3819479"/>
              <a:gd name="connsiteX24" fmla="*/ 2146142 w 2374831"/>
              <a:gd name="connsiteY24" fmla="*/ 1237621 h 3819479"/>
              <a:gd name="connsiteX25" fmla="*/ 1210563 w 2374831"/>
              <a:gd name="connsiteY25" fmla="*/ 214813 h 3819479"/>
              <a:gd name="connsiteX26" fmla="*/ 1214591 w 2374831"/>
              <a:gd name="connsiteY26" fmla="*/ 383 h 3819479"/>
              <a:gd name="connsiteX27" fmla="*/ 2356115 w 2374831"/>
              <a:gd name="connsiteY27" fmla="*/ 1191705 h 3819479"/>
              <a:gd name="connsiteX28" fmla="*/ 1940101 w 2374831"/>
              <a:gd name="connsiteY28" fmla="*/ 2566662 h 3819479"/>
              <a:gd name="connsiteX29" fmla="*/ 1858280 w 2374831"/>
              <a:gd name="connsiteY29" fmla="*/ 2636176 h 3819479"/>
              <a:gd name="connsiteX30" fmla="*/ 1662374 w 2374831"/>
              <a:gd name="connsiteY30" fmla="*/ 3302282 h 3819479"/>
              <a:gd name="connsiteX31" fmla="*/ 1642818 w 2374831"/>
              <a:gd name="connsiteY31" fmla="*/ 3296530 h 3819479"/>
              <a:gd name="connsiteX32" fmla="*/ 1642365 w 2374831"/>
              <a:gd name="connsiteY32" fmla="*/ 3298341 h 3819479"/>
              <a:gd name="connsiteX33" fmla="*/ 668645 w 2374831"/>
              <a:gd name="connsiteY33" fmla="*/ 3298341 h 3819479"/>
              <a:gd name="connsiteX34" fmla="*/ 620945 w 2374831"/>
              <a:gd name="connsiteY34" fmla="*/ 3107541 h 3819479"/>
              <a:gd name="connsiteX35" fmla="*/ 625980 w 2374831"/>
              <a:gd name="connsiteY35" fmla="*/ 3107541 h 3819479"/>
              <a:gd name="connsiteX36" fmla="*/ 477257 w 2374831"/>
              <a:gd name="connsiteY36" fmla="*/ 2601865 h 3819479"/>
              <a:gd name="connsiteX37" fmla="*/ 398351 w 2374831"/>
              <a:gd name="connsiteY37" fmla="*/ 2528795 h 3819479"/>
              <a:gd name="connsiteX38" fmla="*/ 25870 w 2374831"/>
              <a:gd name="connsiteY38" fmla="*/ 1147159 h 3819479"/>
              <a:gd name="connsiteX39" fmla="*/ 1214591 w 2374831"/>
              <a:gd name="connsiteY39" fmla="*/ 383 h 3819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74831" h="3819479">
                <a:moveTo>
                  <a:pt x="677901" y="3412116"/>
                </a:moveTo>
                <a:lnTo>
                  <a:pt x="1644059" y="3412116"/>
                </a:lnTo>
                <a:lnTo>
                  <a:pt x="1644059" y="3636403"/>
                </a:lnTo>
                <a:lnTo>
                  <a:pt x="1452135" y="3636403"/>
                </a:lnTo>
                <a:lnTo>
                  <a:pt x="1406366" y="3819479"/>
                </a:lnTo>
                <a:lnTo>
                  <a:pt x="904644" y="3819479"/>
                </a:lnTo>
                <a:lnTo>
                  <a:pt x="858875" y="3636403"/>
                </a:lnTo>
                <a:lnTo>
                  <a:pt x="677901" y="3636403"/>
                </a:lnTo>
                <a:close/>
                <a:moveTo>
                  <a:pt x="1210563" y="214813"/>
                </a:moveTo>
                <a:cubicBezTo>
                  <a:pt x="739590" y="200611"/>
                  <a:pt x="328256" y="616042"/>
                  <a:pt x="234135" y="1200968"/>
                </a:cubicBezTo>
                <a:cubicBezTo>
                  <a:pt x="165163" y="1629602"/>
                  <a:pt x="280924" y="2067284"/>
                  <a:pt x="530439" y="2356594"/>
                </a:cubicBezTo>
                <a:lnTo>
                  <a:pt x="629422" y="2455121"/>
                </a:lnTo>
                <a:lnTo>
                  <a:pt x="632955" y="2454082"/>
                </a:lnTo>
                <a:lnTo>
                  <a:pt x="634850" y="2460524"/>
                </a:lnTo>
                <a:lnTo>
                  <a:pt x="645415" y="2471041"/>
                </a:lnTo>
                <a:lnTo>
                  <a:pt x="640611" y="2480115"/>
                </a:lnTo>
                <a:lnTo>
                  <a:pt x="825141" y="3107541"/>
                </a:lnTo>
                <a:lnTo>
                  <a:pt x="1520487" y="3107541"/>
                </a:lnTo>
                <a:lnTo>
                  <a:pt x="1697625" y="2505248"/>
                </a:lnTo>
                <a:lnTo>
                  <a:pt x="1694714" y="2499211"/>
                </a:lnTo>
                <a:lnTo>
                  <a:pt x="1701121" y="2493362"/>
                </a:lnTo>
                <a:lnTo>
                  <a:pt x="1703057" y="2486779"/>
                </a:lnTo>
                <a:lnTo>
                  <a:pt x="1707047" y="2487952"/>
                </a:lnTo>
                <a:lnTo>
                  <a:pt x="1814604" y="2389768"/>
                </a:lnTo>
                <a:cubicBezTo>
                  <a:pt x="2075917" y="2110708"/>
                  <a:pt x="2205489" y="1673395"/>
                  <a:pt x="2146142" y="1237621"/>
                </a:cubicBezTo>
                <a:cubicBezTo>
                  <a:pt x="2067107" y="657287"/>
                  <a:pt x="1675186" y="228824"/>
                  <a:pt x="1210563" y="214813"/>
                </a:cubicBezTo>
                <a:close/>
                <a:moveTo>
                  <a:pt x="1214591" y="383"/>
                </a:moveTo>
                <a:cubicBezTo>
                  <a:pt x="1779092" y="16134"/>
                  <a:pt x="2256408" y="514273"/>
                  <a:pt x="2356115" y="1191705"/>
                </a:cubicBezTo>
                <a:cubicBezTo>
                  <a:pt x="2432917" y="1713508"/>
                  <a:pt x="2269282" y="2238010"/>
                  <a:pt x="1940101" y="2566662"/>
                </a:cubicBezTo>
                <a:lnTo>
                  <a:pt x="1858280" y="2636176"/>
                </a:lnTo>
                <a:lnTo>
                  <a:pt x="1662374" y="3302282"/>
                </a:lnTo>
                <a:lnTo>
                  <a:pt x="1642818" y="3296530"/>
                </a:lnTo>
                <a:lnTo>
                  <a:pt x="1642365" y="3298341"/>
                </a:lnTo>
                <a:lnTo>
                  <a:pt x="668645" y="3298341"/>
                </a:lnTo>
                <a:lnTo>
                  <a:pt x="620945" y="3107541"/>
                </a:lnTo>
                <a:lnTo>
                  <a:pt x="625980" y="3107541"/>
                </a:lnTo>
                <a:lnTo>
                  <a:pt x="477257" y="2601865"/>
                </a:lnTo>
                <a:lnTo>
                  <a:pt x="398351" y="2528795"/>
                </a:lnTo>
                <a:cubicBezTo>
                  <a:pt x="83040" y="2187205"/>
                  <a:pt x="-63507" y="1661104"/>
                  <a:pt x="25870" y="1147159"/>
                </a:cubicBezTo>
                <a:cubicBezTo>
                  <a:pt x="144292" y="466195"/>
                  <a:pt x="643655" y="-15547"/>
                  <a:pt x="1214591" y="38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3560501" y="4391367"/>
            <a:ext cx="608016" cy="547214"/>
          </a:xfrm>
          <a:custGeom>
            <a:avLst/>
            <a:gdLst>
              <a:gd name="connsiteX0" fmla="*/ 233325 w 327309"/>
              <a:gd name="connsiteY0" fmla="*/ 56528 h 327309"/>
              <a:gd name="connsiteX1" fmla="*/ 50285 w 327309"/>
              <a:gd name="connsiteY1" fmla="*/ 239568 h 327309"/>
              <a:gd name="connsiteX2" fmla="*/ 87741 w 327309"/>
              <a:gd name="connsiteY2" fmla="*/ 277025 h 327309"/>
              <a:gd name="connsiteX3" fmla="*/ 270781 w 327309"/>
              <a:gd name="connsiteY3" fmla="*/ 93985 h 327309"/>
              <a:gd name="connsiteX4" fmla="*/ 239171 w 327309"/>
              <a:gd name="connsiteY4" fmla="*/ 31038 h 327309"/>
              <a:gd name="connsiteX5" fmla="*/ 296272 w 327309"/>
              <a:gd name="connsiteY5" fmla="*/ 88139 h 327309"/>
              <a:gd name="connsiteX6" fmla="*/ 80982 w 327309"/>
              <a:gd name="connsiteY6" fmla="*/ 303429 h 327309"/>
              <a:gd name="connsiteX7" fmla="*/ 59606 w 327309"/>
              <a:gd name="connsiteY7" fmla="*/ 282053 h 327309"/>
              <a:gd name="connsiteX8" fmla="*/ 59606 w 327309"/>
              <a:gd name="connsiteY8" fmla="*/ 282053 h 327309"/>
              <a:gd name="connsiteX9" fmla="*/ 80982 w 327309"/>
              <a:gd name="connsiteY9" fmla="*/ 303429 h 327309"/>
              <a:gd name="connsiteX10" fmla="*/ 0 w 327309"/>
              <a:gd name="connsiteY10" fmla="*/ 327309 h 327309"/>
              <a:gd name="connsiteX11" fmla="*/ 23881 w 327309"/>
              <a:gd name="connsiteY11" fmla="*/ 246328 h 327309"/>
              <a:gd name="connsiteX12" fmla="*/ 38193 w 327309"/>
              <a:gd name="connsiteY12" fmla="*/ 260640 h 327309"/>
              <a:gd name="connsiteX13" fmla="*/ 38193 w 327309"/>
              <a:gd name="connsiteY13" fmla="*/ 260640 h 327309"/>
              <a:gd name="connsiteX14" fmla="*/ 23881 w 327309"/>
              <a:gd name="connsiteY14" fmla="*/ 246328 h 327309"/>
              <a:gd name="connsiteX15" fmla="*/ 278071 w 327309"/>
              <a:gd name="connsiteY15" fmla="*/ 63 h 327309"/>
              <a:gd name="connsiteX16" fmla="*/ 292270 w 327309"/>
              <a:gd name="connsiteY16" fmla="*/ 4998 h 327309"/>
              <a:gd name="connsiteX17" fmla="*/ 322311 w 327309"/>
              <a:gd name="connsiteY17" fmla="*/ 35039 h 327309"/>
              <a:gd name="connsiteX18" fmla="*/ 320026 w 327309"/>
              <a:gd name="connsiteY18" fmla="*/ 64385 h 327309"/>
              <a:gd name="connsiteX19" fmla="*/ 304210 w 327309"/>
              <a:gd name="connsiteY19" fmla="*/ 80200 h 327309"/>
              <a:gd name="connsiteX20" fmla="*/ 247109 w 327309"/>
              <a:gd name="connsiteY20" fmla="*/ 23099 h 327309"/>
              <a:gd name="connsiteX21" fmla="*/ 262925 w 327309"/>
              <a:gd name="connsiteY21" fmla="*/ 7284 h 327309"/>
              <a:gd name="connsiteX22" fmla="*/ 278071 w 327309"/>
              <a:gd name="connsiteY22" fmla="*/ 63 h 327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7309" h="327309">
                <a:moveTo>
                  <a:pt x="233325" y="56528"/>
                </a:moveTo>
                <a:lnTo>
                  <a:pt x="50285" y="239568"/>
                </a:lnTo>
                <a:lnTo>
                  <a:pt x="87741" y="277025"/>
                </a:lnTo>
                <a:lnTo>
                  <a:pt x="270781" y="93985"/>
                </a:lnTo>
                <a:close/>
                <a:moveTo>
                  <a:pt x="239171" y="31038"/>
                </a:moveTo>
                <a:lnTo>
                  <a:pt x="296272" y="88139"/>
                </a:lnTo>
                <a:lnTo>
                  <a:pt x="80982" y="303429"/>
                </a:lnTo>
                <a:lnTo>
                  <a:pt x="59606" y="282053"/>
                </a:lnTo>
                <a:lnTo>
                  <a:pt x="59606" y="282053"/>
                </a:lnTo>
                <a:lnTo>
                  <a:pt x="80982" y="303429"/>
                </a:lnTo>
                <a:lnTo>
                  <a:pt x="0" y="327309"/>
                </a:lnTo>
                <a:lnTo>
                  <a:pt x="23881" y="246328"/>
                </a:lnTo>
                <a:lnTo>
                  <a:pt x="38193" y="260640"/>
                </a:lnTo>
                <a:lnTo>
                  <a:pt x="38193" y="260640"/>
                </a:lnTo>
                <a:lnTo>
                  <a:pt x="23881" y="246328"/>
                </a:lnTo>
                <a:close/>
                <a:moveTo>
                  <a:pt x="278071" y="63"/>
                </a:moveTo>
                <a:cubicBezTo>
                  <a:pt x="283381" y="-350"/>
                  <a:pt x="288534" y="1262"/>
                  <a:pt x="292270" y="4998"/>
                </a:cubicBezTo>
                <a:lnTo>
                  <a:pt x="322311" y="35039"/>
                </a:lnTo>
                <a:cubicBezTo>
                  <a:pt x="329784" y="42512"/>
                  <a:pt x="328760" y="55650"/>
                  <a:pt x="320026" y="64385"/>
                </a:cubicBezTo>
                <a:cubicBezTo>
                  <a:pt x="314754" y="69657"/>
                  <a:pt x="309482" y="74928"/>
                  <a:pt x="304210" y="80200"/>
                </a:cubicBezTo>
                <a:lnTo>
                  <a:pt x="247109" y="23099"/>
                </a:lnTo>
                <a:lnTo>
                  <a:pt x="262925" y="7284"/>
                </a:lnTo>
                <a:cubicBezTo>
                  <a:pt x="267292" y="2917"/>
                  <a:pt x="272760" y="477"/>
                  <a:pt x="278071" y="6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a:spLocks noChangeAspect="1"/>
          </p:cNvSpPr>
          <p:nvPr/>
        </p:nvSpPr>
        <p:spPr>
          <a:xfrm>
            <a:off x="8077895" y="4391101"/>
            <a:ext cx="499188" cy="547214"/>
          </a:xfrm>
          <a:custGeom>
            <a:avLst/>
            <a:gdLst>
              <a:gd name="connsiteX0" fmla="*/ 1864628 w 4326339"/>
              <a:gd name="connsiteY0" fmla="*/ 3283995 h 4742597"/>
              <a:gd name="connsiteX1" fmla="*/ 1864628 w 4326339"/>
              <a:gd name="connsiteY1" fmla="*/ 4461109 h 4742597"/>
              <a:gd name="connsiteX2" fmla="*/ 2461711 w 4326339"/>
              <a:gd name="connsiteY2" fmla="*/ 4461109 h 4742597"/>
              <a:gd name="connsiteX3" fmla="*/ 2461711 w 4326339"/>
              <a:gd name="connsiteY3" fmla="*/ 3283995 h 4742597"/>
              <a:gd name="connsiteX4" fmla="*/ 1583140 w 4326339"/>
              <a:gd name="connsiteY4" fmla="*/ 3002507 h 4742597"/>
              <a:gd name="connsiteX5" fmla="*/ 2743199 w 4326339"/>
              <a:gd name="connsiteY5" fmla="*/ 3002507 h 4742597"/>
              <a:gd name="connsiteX6" fmla="*/ 2743199 w 4326339"/>
              <a:gd name="connsiteY6" fmla="*/ 4742597 h 4742597"/>
              <a:gd name="connsiteX7" fmla="*/ 1583140 w 4326339"/>
              <a:gd name="connsiteY7" fmla="*/ 4742597 h 4742597"/>
              <a:gd name="connsiteX8" fmla="*/ 281488 w 4326339"/>
              <a:gd name="connsiteY8" fmla="*/ 1850981 h 4742597"/>
              <a:gd name="connsiteX9" fmla="*/ 281488 w 4326339"/>
              <a:gd name="connsiteY9" fmla="*/ 4461109 h 4742597"/>
              <a:gd name="connsiteX10" fmla="*/ 878571 w 4326339"/>
              <a:gd name="connsiteY10" fmla="*/ 4461109 h 4742597"/>
              <a:gd name="connsiteX11" fmla="*/ 878571 w 4326339"/>
              <a:gd name="connsiteY11" fmla="*/ 1850981 h 4742597"/>
              <a:gd name="connsiteX12" fmla="*/ 0 w 4326339"/>
              <a:gd name="connsiteY12" fmla="*/ 1569493 h 4742597"/>
              <a:gd name="connsiteX13" fmla="*/ 1160059 w 4326339"/>
              <a:gd name="connsiteY13" fmla="*/ 1569493 h 4742597"/>
              <a:gd name="connsiteX14" fmla="*/ 1160059 w 4326339"/>
              <a:gd name="connsiteY14" fmla="*/ 4742597 h 4742597"/>
              <a:gd name="connsiteX15" fmla="*/ 0 w 4326339"/>
              <a:gd name="connsiteY15" fmla="*/ 4742597 h 4742597"/>
              <a:gd name="connsiteX16" fmla="*/ 3447768 w 4326339"/>
              <a:gd name="connsiteY16" fmla="*/ 281488 h 4742597"/>
              <a:gd name="connsiteX17" fmla="*/ 3447768 w 4326339"/>
              <a:gd name="connsiteY17" fmla="*/ 4461109 h 4742597"/>
              <a:gd name="connsiteX18" fmla="*/ 4044851 w 4326339"/>
              <a:gd name="connsiteY18" fmla="*/ 4461109 h 4742597"/>
              <a:gd name="connsiteX19" fmla="*/ 4044851 w 4326339"/>
              <a:gd name="connsiteY19" fmla="*/ 281488 h 4742597"/>
              <a:gd name="connsiteX20" fmla="*/ 3166280 w 4326339"/>
              <a:gd name="connsiteY20" fmla="*/ 0 h 4742597"/>
              <a:gd name="connsiteX21" fmla="*/ 4326339 w 4326339"/>
              <a:gd name="connsiteY21" fmla="*/ 0 h 4742597"/>
              <a:gd name="connsiteX22" fmla="*/ 4326339 w 4326339"/>
              <a:gd name="connsiteY22" fmla="*/ 4742597 h 4742597"/>
              <a:gd name="connsiteX23" fmla="*/ 3166280 w 4326339"/>
              <a:gd name="connsiteY23" fmla="*/ 4742597 h 4742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26339" h="4742597">
                <a:moveTo>
                  <a:pt x="1864628" y="3283995"/>
                </a:moveTo>
                <a:lnTo>
                  <a:pt x="1864628" y="4461109"/>
                </a:lnTo>
                <a:lnTo>
                  <a:pt x="2461711" y="4461109"/>
                </a:lnTo>
                <a:lnTo>
                  <a:pt x="2461711" y="3283995"/>
                </a:lnTo>
                <a:close/>
                <a:moveTo>
                  <a:pt x="1583140" y="3002507"/>
                </a:moveTo>
                <a:lnTo>
                  <a:pt x="2743199" y="3002507"/>
                </a:lnTo>
                <a:lnTo>
                  <a:pt x="2743199" y="4742597"/>
                </a:lnTo>
                <a:lnTo>
                  <a:pt x="1583140" y="4742597"/>
                </a:lnTo>
                <a:close/>
                <a:moveTo>
                  <a:pt x="281488" y="1850981"/>
                </a:moveTo>
                <a:lnTo>
                  <a:pt x="281488" y="4461109"/>
                </a:lnTo>
                <a:lnTo>
                  <a:pt x="878571" y="4461109"/>
                </a:lnTo>
                <a:lnTo>
                  <a:pt x="878571" y="1850981"/>
                </a:lnTo>
                <a:close/>
                <a:moveTo>
                  <a:pt x="0" y="1569493"/>
                </a:moveTo>
                <a:lnTo>
                  <a:pt x="1160059" y="1569493"/>
                </a:lnTo>
                <a:lnTo>
                  <a:pt x="1160059" y="4742597"/>
                </a:lnTo>
                <a:lnTo>
                  <a:pt x="0" y="4742597"/>
                </a:lnTo>
                <a:close/>
                <a:moveTo>
                  <a:pt x="3447768" y="281488"/>
                </a:moveTo>
                <a:lnTo>
                  <a:pt x="3447768" y="4461109"/>
                </a:lnTo>
                <a:lnTo>
                  <a:pt x="4044851" y="4461109"/>
                </a:lnTo>
                <a:lnTo>
                  <a:pt x="4044851" y="281488"/>
                </a:lnTo>
                <a:close/>
                <a:moveTo>
                  <a:pt x="3166280" y="0"/>
                </a:moveTo>
                <a:lnTo>
                  <a:pt x="4326339" y="0"/>
                </a:lnTo>
                <a:lnTo>
                  <a:pt x="4326339" y="4742597"/>
                </a:lnTo>
                <a:lnTo>
                  <a:pt x="3166280" y="474259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任意多边形 48"/>
          <p:cNvSpPr>
            <a:spLocks noChangeAspect="1"/>
          </p:cNvSpPr>
          <p:nvPr/>
        </p:nvSpPr>
        <p:spPr>
          <a:xfrm>
            <a:off x="5869334" y="4391101"/>
            <a:ext cx="453330" cy="547214"/>
          </a:xfrm>
          <a:custGeom>
            <a:avLst/>
            <a:gdLst>
              <a:gd name="connsiteX0" fmla="*/ 2540739 w 5081480"/>
              <a:gd name="connsiteY0" fmla="*/ 1728231 h 6133889"/>
              <a:gd name="connsiteX1" fmla="*/ 1728230 w 5081480"/>
              <a:gd name="connsiteY1" fmla="*/ 2540740 h 6133889"/>
              <a:gd name="connsiteX2" fmla="*/ 2540739 w 5081480"/>
              <a:gd name="connsiteY2" fmla="*/ 3353249 h 6133889"/>
              <a:gd name="connsiteX3" fmla="*/ 3353248 w 5081480"/>
              <a:gd name="connsiteY3" fmla="*/ 2540740 h 6133889"/>
              <a:gd name="connsiteX4" fmla="*/ 2540739 w 5081480"/>
              <a:gd name="connsiteY4" fmla="*/ 1728231 h 6133889"/>
              <a:gd name="connsiteX5" fmla="*/ 2540740 w 5081480"/>
              <a:gd name="connsiteY5" fmla="*/ 1407975 h 6133889"/>
              <a:gd name="connsiteX6" fmla="*/ 3673505 w 5081480"/>
              <a:gd name="connsiteY6" fmla="*/ 2540740 h 6133889"/>
              <a:gd name="connsiteX7" fmla="*/ 2540740 w 5081480"/>
              <a:gd name="connsiteY7" fmla="*/ 3673505 h 6133889"/>
              <a:gd name="connsiteX8" fmla="*/ 1407975 w 5081480"/>
              <a:gd name="connsiteY8" fmla="*/ 2540740 h 6133889"/>
              <a:gd name="connsiteX9" fmla="*/ 2540740 w 5081480"/>
              <a:gd name="connsiteY9" fmla="*/ 1407975 h 6133889"/>
              <a:gd name="connsiteX10" fmla="*/ 2540740 w 5081480"/>
              <a:gd name="connsiteY10" fmla="*/ 305592 h 6133889"/>
              <a:gd name="connsiteX11" fmla="*/ 960252 w 5081480"/>
              <a:gd name="connsiteY11" fmla="*/ 960252 h 6133889"/>
              <a:gd name="connsiteX12" fmla="*/ 960252 w 5081480"/>
              <a:gd name="connsiteY12" fmla="*/ 4121228 h 6133889"/>
              <a:gd name="connsiteX13" fmla="*/ 2540740 w 5081480"/>
              <a:gd name="connsiteY13" fmla="*/ 5701715 h 6133889"/>
              <a:gd name="connsiteX14" fmla="*/ 4121228 w 5081480"/>
              <a:gd name="connsiteY14" fmla="*/ 4121228 h 6133889"/>
              <a:gd name="connsiteX15" fmla="*/ 4121228 w 5081480"/>
              <a:gd name="connsiteY15" fmla="*/ 960252 h 6133889"/>
              <a:gd name="connsiteX16" fmla="*/ 2540740 w 5081480"/>
              <a:gd name="connsiteY16" fmla="*/ 305592 h 6133889"/>
              <a:gd name="connsiteX17" fmla="*/ 2540741 w 5081480"/>
              <a:gd name="connsiteY17" fmla="*/ 0 h 6133889"/>
              <a:gd name="connsiteX18" fmla="*/ 4337315 w 5081480"/>
              <a:gd name="connsiteY18" fmla="*/ 744165 h 6133889"/>
              <a:gd name="connsiteX19" fmla="*/ 4337315 w 5081480"/>
              <a:gd name="connsiteY19" fmla="*/ 4337315 h 6133889"/>
              <a:gd name="connsiteX20" fmla="*/ 2540740 w 5081480"/>
              <a:gd name="connsiteY20" fmla="*/ 6133889 h 6133889"/>
              <a:gd name="connsiteX21" fmla="*/ 744165 w 5081480"/>
              <a:gd name="connsiteY21" fmla="*/ 4337315 h 6133889"/>
              <a:gd name="connsiteX22" fmla="*/ 744165 w 5081480"/>
              <a:gd name="connsiteY22" fmla="*/ 744165 h 6133889"/>
              <a:gd name="connsiteX23" fmla="*/ 2540741 w 5081480"/>
              <a:gd name="connsiteY23" fmla="*/ 0 h 6133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81480" h="6133889">
                <a:moveTo>
                  <a:pt x="2540739" y="1728231"/>
                </a:moveTo>
                <a:cubicBezTo>
                  <a:pt x="2092003" y="1728231"/>
                  <a:pt x="1728230" y="2092004"/>
                  <a:pt x="1728230" y="2540740"/>
                </a:cubicBezTo>
                <a:cubicBezTo>
                  <a:pt x="1728230" y="2989476"/>
                  <a:pt x="2092003" y="3353249"/>
                  <a:pt x="2540739" y="3353249"/>
                </a:cubicBezTo>
                <a:cubicBezTo>
                  <a:pt x="2989475" y="3353249"/>
                  <a:pt x="3353248" y="2989476"/>
                  <a:pt x="3353248" y="2540740"/>
                </a:cubicBezTo>
                <a:cubicBezTo>
                  <a:pt x="3353248" y="2092004"/>
                  <a:pt x="2989475" y="1728231"/>
                  <a:pt x="2540739" y="1728231"/>
                </a:cubicBezTo>
                <a:close/>
                <a:moveTo>
                  <a:pt x="2540740" y="1407975"/>
                </a:moveTo>
                <a:cubicBezTo>
                  <a:pt x="3166349" y="1407975"/>
                  <a:pt x="3673505" y="1915131"/>
                  <a:pt x="3673505" y="2540740"/>
                </a:cubicBezTo>
                <a:cubicBezTo>
                  <a:pt x="3673505" y="3166349"/>
                  <a:pt x="3166349" y="3673505"/>
                  <a:pt x="2540740" y="3673505"/>
                </a:cubicBezTo>
                <a:cubicBezTo>
                  <a:pt x="1915131" y="3673505"/>
                  <a:pt x="1407975" y="3166349"/>
                  <a:pt x="1407975" y="2540740"/>
                </a:cubicBezTo>
                <a:cubicBezTo>
                  <a:pt x="1407975" y="1915131"/>
                  <a:pt x="1915131" y="1407975"/>
                  <a:pt x="2540740" y="1407975"/>
                </a:cubicBezTo>
                <a:close/>
                <a:moveTo>
                  <a:pt x="2540740" y="305592"/>
                </a:moveTo>
                <a:cubicBezTo>
                  <a:pt x="1968716" y="305592"/>
                  <a:pt x="1396692" y="523813"/>
                  <a:pt x="960252" y="960252"/>
                </a:cubicBezTo>
                <a:cubicBezTo>
                  <a:pt x="87373" y="1833132"/>
                  <a:pt x="87373" y="3248348"/>
                  <a:pt x="960252" y="4121228"/>
                </a:cubicBezTo>
                <a:lnTo>
                  <a:pt x="2540740" y="5701715"/>
                </a:lnTo>
                <a:lnTo>
                  <a:pt x="4121228" y="4121228"/>
                </a:lnTo>
                <a:cubicBezTo>
                  <a:pt x="4994107" y="3248348"/>
                  <a:pt x="4994107" y="1833132"/>
                  <a:pt x="4121228" y="960252"/>
                </a:cubicBezTo>
                <a:cubicBezTo>
                  <a:pt x="3684788" y="523813"/>
                  <a:pt x="3112764" y="305592"/>
                  <a:pt x="2540740" y="305592"/>
                </a:cubicBezTo>
                <a:close/>
                <a:moveTo>
                  <a:pt x="2540741" y="0"/>
                </a:moveTo>
                <a:cubicBezTo>
                  <a:pt x="3190972" y="0"/>
                  <a:pt x="3841205" y="248054"/>
                  <a:pt x="4337315" y="744165"/>
                </a:cubicBezTo>
                <a:cubicBezTo>
                  <a:pt x="5329535" y="1736387"/>
                  <a:pt x="5329535" y="3345095"/>
                  <a:pt x="4337315" y="4337315"/>
                </a:cubicBezTo>
                <a:lnTo>
                  <a:pt x="2540740" y="6133889"/>
                </a:lnTo>
                <a:lnTo>
                  <a:pt x="744165" y="4337315"/>
                </a:lnTo>
                <a:cubicBezTo>
                  <a:pt x="-248055" y="3345094"/>
                  <a:pt x="-248055" y="1736387"/>
                  <a:pt x="744165" y="744165"/>
                </a:cubicBezTo>
                <a:cubicBezTo>
                  <a:pt x="1240276" y="248055"/>
                  <a:pt x="1890508" y="0"/>
                  <a:pt x="254074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 name="直接连接符 5"/>
          <p:cNvCxnSpPr/>
          <p:nvPr/>
        </p:nvCxnSpPr>
        <p:spPr>
          <a:xfrm>
            <a:off x="4882540" y="1512163"/>
            <a:ext cx="242692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6096002" y="1512162"/>
            <a:ext cx="1204880" cy="1842293"/>
            <a:chOff x="6096002" y="1776968"/>
            <a:chExt cx="1204880" cy="1842293"/>
          </a:xfrm>
        </p:grpSpPr>
        <p:cxnSp>
          <p:nvCxnSpPr>
            <p:cNvPr id="51" name="直接连接符 50"/>
            <p:cNvCxnSpPr/>
            <p:nvPr/>
          </p:nvCxnSpPr>
          <p:spPr>
            <a:xfrm flipH="1">
              <a:off x="6096002" y="3076441"/>
              <a:ext cx="357538" cy="54282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6760434" y="1776968"/>
              <a:ext cx="540448" cy="820517"/>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a:off x="4882538" y="1521551"/>
            <a:ext cx="1213463" cy="1832904"/>
            <a:chOff x="4882538" y="1786357"/>
            <a:chExt cx="1213463" cy="1832904"/>
          </a:xfrm>
        </p:grpSpPr>
        <p:cxnSp>
          <p:nvCxnSpPr>
            <p:cNvPr id="8" name="直接连接符 7"/>
            <p:cNvCxnSpPr/>
            <p:nvPr/>
          </p:nvCxnSpPr>
          <p:spPr>
            <a:xfrm>
              <a:off x="5764358" y="3115757"/>
              <a:ext cx="331643" cy="503504"/>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4882538" y="1786357"/>
              <a:ext cx="560713" cy="851281"/>
            </a:xfrm>
            <a:prstGeom prst="line">
              <a:avLst/>
            </a:prstGeom>
          </p:spPr>
          <p:style>
            <a:lnRef idx="1">
              <a:schemeClr val="accent1"/>
            </a:lnRef>
            <a:fillRef idx="0">
              <a:schemeClr val="accent1"/>
            </a:fillRef>
            <a:effectRef idx="0">
              <a:schemeClr val="accent1"/>
            </a:effectRef>
            <a:fontRef idx="minor">
              <a:schemeClr val="tx1"/>
            </a:fontRef>
          </p:style>
        </p:cxnSp>
      </p:grpSp>
      <p:sp>
        <p:nvSpPr>
          <p:cNvPr id="56" name="等腰三角形 55"/>
          <p:cNvSpPr/>
          <p:nvPr/>
        </p:nvSpPr>
        <p:spPr>
          <a:xfrm rot="10800000">
            <a:off x="4896601" y="1521551"/>
            <a:ext cx="2400137" cy="1805104"/>
          </a:xfrm>
          <a:prstGeom prst="triangle">
            <a:avLst/>
          </a:prstGeom>
          <a:gradFill>
            <a:gsLst>
              <a:gs pos="0">
                <a:schemeClr val="accent1">
                  <a:alpha val="40000"/>
                </a:schemeClr>
              </a:gs>
              <a:gs pos="70000">
                <a:schemeClr val="accent1">
                  <a:alpha val="0"/>
                </a:scheme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269023" y="1737307"/>
            <a:ext cx="1653955" cy="707886"/>
          </a:xfrm>
          <a:prstGeom prst="rect">
            <a:avLst/>
          </a:prstGeom>
          <a:noFill/>
        </p:spPr>
        <p:txBody>
          <a:bodyPr wrap="square" rtlCol="0">
            <a:spAutoFit/>
          </a:bodyPr>
          <a:lstStyle/>
          <a:p>
            <a:pPr algn="ctr"/>
            <a:r>
              <a:rPr lang="zh-CN" altLang="en-US" sz="4000" dirty="0">
                <a:solidFill>
                  <a:schemeClr val="bg1"/>
                </a:solidFill>
                <a:cs typeface="+mn-ea"/>
                <a:sym typeface="+mn-lt"/>
              </a:rPr>
              <a:t>目录</a:t>
            </a:r>
            <a:endParaRPr lang="zh-CN" altLang="en-US" sz="4000" dirty="0">
              <a:solidFill>
                <a:schemeClr val="bg1"/>
              </a:solidFill>
              <a:cs typeface="+mn-ea"/>
              <a:sym typeface="+mn-lt"/>
            </a:endParaRPr>
          </a:p>
        </p:txBody>
      </p:sp>
      <p:sp>
        <p:nvSpPr>
          <p:cNvPr id="25" name="文本框 24"/>
          <p:cNvSpPr txBox="1"/>
          <p:nvPr/>
        </p:nvSpPr>
        <p:spPr>
          <a:xfrm>
            <a:off x="4272371" y="2389286"/>
            <a:ext cx="3647258" cy="461665"/>
          </a:xfrm>
          <a:prstGeom prst="rect">
            <a:avLst/>
          </a:prstGeom>
          <a:noFill/>
        </p:spPr>
        <p:txBody>
          <a:bodyPr wrap="square" rtlCol="0">
            <a:spAutoFit/>
          </a:bodyPr>
          <a:lstStyle/>
          <a:p>
            <a:pPr algn="ctr"/>
            <a:r>
              <a:rPr lang="en-US" altLang="zh-CN" sz="2400" dirty="0">
                <a:solidFill>
                  <a:schemeClr val="bg1"/>
                </a:solidFill>
                <a:cs typeface="+mn-ea"/>
                <a:sym typeface="+mn-lt"/>
              </a:rPr>
              <a:t>CONTENTS</a:t>
            </a:r>
            <a:endParaRPr lang="zh-CN" altLang="en-US" sz="2400" dirty="0">
              <a:solidFill>
                <a:schemeClr val="bg1"/>
              </a:solidFill>
              <a:cs typeface="+mn-ea"/>
              <a:sym typeface="+mn-lt"/>
            </a:endParaRPr>
          </a:p>
        </p:txBody>
      </p:sp>
      <p:sp>
        <p:nvSpPr>
          <p:cNvPr id="64" name="等腰三角形 63"/>
          <p:cNvSpPr/>
          <p:nvPr/>
        </p:nvSpPr>
        <p:spPr>
          <a:xfrm rot="10800000">
            <a:off x="4163536" y="1043539"/>
            <a:ext cx="3864927" cy="2906749"/>
          </a:xfrm>
          <a:prstGeom prst="triangle">
            <a:avLst/>
          </a:prstGeom>
          <a:noFill/>
          <a:ln>
            <a:solidFill>
              <a:schemeClr val="accent1">
                <a:alpha val="3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wipe(up)">
                                      <p:cBhvr>
                                        <p:cTn id="11" dur="500"/>
                                        <p:tgtEl>
                                          <p:spTgt spid="59"/>
                                        </p:tgtEl>
                                      </p:cBhvr>
                                    </p:animEffect>
                                  </p:childTnLst>
                                </p:cTn>
                              </p:par>
                              <p:par>
                                <p:cTn id="12" presetID="22" presetClass="entr" presetSubtype="1" fill="hold" nodeType="withEffect">
                                  <p:stCondLst>
                                    <p:cond delay="0"/>
                                  </p:stCondLst>
                                  <p:childTnLst>
                                    <p:set>
                                      <p:cBhvr>
                                        <p:cTn id="13" dur="1" fill="hold">
                                          <p:stCondLst>
                                            <p:cond delay="0"/>
                                          </p:stCondLst>
                                        </p:cTn>
                                        <p:tgtEl>
                                          <p:spTgt spid="60"/>
                                        </p:tgtEl>
                                        <p:attrNameLst>
                                          <p:attrName>style.visibility</p:attrName>
                                        </p:attrNameLst>
                                      </p:cBhvr>
                                      <p:to>
                                        <p:strVal val="visible"/>
                                      </p:to>
                                    </p:set>
                                    <p:animEffect transition="in" filter="wipe(up)">
                                      <p:cBhvr>
                                        <p:cTn id="14" dur="500"/>
                                        <p:tgtEl>
                                          <p:spTgt spid="60"/>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ipe(up)">
                                      <p:cBhvr>
                                        <p:cTn id="17" dur="500"/>
                                        <p:tgtEl>
                                          <p:spTgt spid="5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 calcmode="lin" valueType="num">
                                      <p:cBhvr>
                                        <p:cTn id="20" dur="500" fill="hold"/>
                                        <p:tgtEl>
                                          <p:spTgt spid="64"/>
                                        </p:tgtEl>
                                        <p:attrNameLst>
                                          <p:attrName>ppt_w</p:attrName>
                                        </p:attrNameLst>
                                      </p:cBhvr>
                                      <p:tavLst>
                                        <p:tav tm="0">
                                          <p:val>
                                            <p:fltVal val="0"/>
                                          </p:val>
                                        </p:tav>
                                        <p:tav tm="100000">
                                          <p:val>
                                            <p:strVal val="#ppt_w"/>
                                          </p:val>
                                        </p:tav>
                                      </p:tavLst>
                                    </p:anim>
                                    <p:anim calcmode="lin" valueType="num">
                                      <p:cBhvr>
                                        <p:cTn id="21" dur="500" fill="hold"/>
                                        <p:tgtEl>
                                          <p:spTgt spid="64"/>
                                        </p:tgtEl>
                                        <p:attrNameLst>
                                          <p:attrName>ppt_h</p:attrName>
                                        </p:attrNameLst>
                                      </p:cBhvr>
                                      <p:tavLst>
                                        <p:tav tm="0">
                                          <p:val>
                                            <p:fltVal val="0"/>
                                          </p:val>
                                        </p:tav>
                                        <p:tav tm="100000">
                                          <p:val>
                                            <p:strVal val="#ppt_h"/>
                                          </p:val>
                                        </p:tav>
                                      </p:tavLst>
                                    </p:anim>
                                    <p:animEffect transition="in" filter="fade">
                                      <p:cBhvr>
                                        <p:cTn id="22" dur="500"/>
                                        <p:tgtEl>
                                          <p:spTgt spid="64"/>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animEffect transition="in" filter="fade">
                                      <p:cBhvr>
                                        <p:cTn id="40" dur="500"/>
                                        <p:tgtEl>
                                          <p:spTgt spid="42"/>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childTnLst>
                          </p:cTn>
                        </p:par>
                        <p:par>
                          <p:cTn id="59" fill="hold">
                            <p:stCondLst>
                              <p:cond delay="3000"/>
                            </p:stCondLst>
                            <p:childTnLst>
                              <p:par>
                                <p:cTn id="60" presetID="53" presetClass="entr" presetSubtype="16"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p:cTn id="62" dur="500" fill="hold"/>
                                        <p:tgtEl>
                                          <p:spTgt spid="49"/>
                                        </p:tgtEl>
                                        <p:attrNameLst>
                                          <p:attrName>ppt_w</p:attrName>
                                        </p:attrNameLst>
                                      </p:cBhvr>
                                      <p:tavLst>
                                        <p:tav tm="0">
                                          <p:val>
                                            <p:fltVal val="0"/>
                                          </p:val>
                                        </p:tav>
                                        <p:tav tm="100000">
                                          <p:val>
                                            <p:strVal val="#ppt_w"/>
                                          </p:val>
                                        </p:tav>
                                      </p:tavLst>
                                    </p:anim>
                                    <p:anim calcmode="lin" valueType="num">
                                      <p:cBhvr>
                                        <p:cTn id="63" dur="500" fill="hold"/>
                                        <p:tgtEl>
                                          <p:spTgt spid="49"/>
                                        </p:tgtEl>
                                        <p:attrNameLst>
                                          <p:attrName>ppt_h</p:attrName>
                                        </p:attrNameLst>
                                      </p:cBhvr>
                                      <p:tavLst>
                                        <p:tav tm="0">
                                          <p:val>
                                            <p:fltVal val="0"/>
                                          </p:val>
                                        </p:tav>
                                        <p:tav tm="100000">
                                          <p:val>
                                            <p:strVal val="#ppt_h"/>
                                          </p:val>
                                        </p:tav>
                                      </p:tavLst>
                                    </p:anim>
                                    <p:animEffect transition="in" filter="fade">
                                      <p:cBhvr>
                                        <p:cTn id="64" dur="500"/>
                                        <p:tgtEl>
                                          <p:spTgt spid="4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Effect transition="in" filter="fade">
                                      <p:cBhvr>
                                        <p:cTn id="69" dur="500"/>
                                        <p:tgtEl>
                                          <p:spTgt spid="44"/>
                                        </p:tgtEl>
                                      </p:cBhvr>
                                    </p:animEffect>
                                  </p:childTnLst>
                                </p:cTn>
                              </p:par>
                            </p:childTnLst>
                          </p:cTn>
                        </p:par>
                        <p:par>
                          <p:cTn id="70" fill="hold">
                            <p:stCondLst>
                              <p:cond delay="3500"/>
                            </p:stCondLst>
                            <p:childTnLst>
                              <p:par>
                                <p:cTn id="71" presetID="10"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childTnLst>
                          </p:cTn>
                        </p:par>
                        <p:par>
                          <p:cTn id="77" fill="hold">
                            <p:stCondLst>
                              <p:cond delay="4000"/>
                            </p:stCondLst>
                            <p:childTnLst>
                              <p:par>
                                <p:cTn id="78" presetID="53" presetClass="entr" presetSubtype="16" fill="hold" grpId="0" nodeType="afterEffect">
                                  <p:stCondLst>
                                    <p:cond delay="0"/>
                                  </p:stCondLst>
                                  <p:childTnLst>
                                    <p:set>
                                      <p:cBhvr>
                                        <p:cTn id="79" dur="1" fill="hold">
                                          <p:stCondLst>
                                            <p:cond delay="0"/>
                                          </p:stCondLst>
                                        </p:cTn>
                                        <p:tgtEl>
                                          <p:spTgt spid="48"/>
                                        </p:tgtEl>
                                        <p:attrNameLst>
                                          <p:attrName>style.visibility</p:attrName>
                                        </p:attrNameLst>
                                      </p:cBhvr>
                                      <p:to>
                                        <p:strVal val="visible"/>
                                      </p:to>
                                    </p:set>
                                    <p:anim calcmode="lin" valueType="num">
                                      <p:cBhvr>
                                        <p:cTn id="80" dur="500" fill="hold"/>
                                        <p:tgtEl>
                                          <p:spTgt spid="48"/>
                                        </p:tgtEl>
                                        <p:attrNameLst>
                                          <p:attrName>ppt_w</p:attrName>
                                        </p:attrNameLst>
                                      </p:cBhvr>
                                      <p:tavLst>
                                        <p:tav tm="0">
                                          <p:val>
                                            <p:fltVal val="0"/>
                                          </p:val>
                                        </p:tav>
                                        <p:tav tm="100000">
                                          <p:val>
                                            <p:strVal val="#ppt_w"/>
                                          </p:val>
                                        </p:tav>
                                      </p:tavLst>
                                    </p:anim>
                                    <p:anim calcmode="lin" valueType="num">
                                      <p:cBhvr>
                                        <p:cTn id="81" dur="500" fill="hold"/>
                                        <p:tgtEl>
                                          <p:spTgt spid="48"/>
                                        </p:tgtEl>
                                        <p:attrNameLst>
                                          <p:attrName>ppt_h</p:attrName>
                                        </p:attrNameLst>
                                      </p:cBhvr>
                                      <p:tavLst>
                                        <p:tav tm="0">
                                          <p:val>
                                            <p:fltVal val="0"/>
                                          </p:val>
                                        </p:tav>
                                        <p:tav tm="100000">
                                          <p:val>
                                            <p:strVal val="#ppt_h"/>
                                          </p:val>
                                        </p:tav>
                                      </p:tavLst>
                                    </p:anim>
                                    <p:animEffect transition="in" filter="fade">
                                      <p:cBhvr>
                                        <p:cTn id="82" dur="500"/>
                                        <p:tgtEl>
                                          <p:spTgt spid="48"/>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 calcmode="lin" valueType="num">
                                      <p:cBhvr>
                                        <p:cTn id="85" dur="500" fill="hold"/>
                                        <p:tgtEl>
                                          <p:spTgt spid="45"/>
                                        </p:tgtEl>
                                        <p:attrNameLst>
                                          <p:attrName>ppt_w</p:attrName>
                                        </p:attrNameLst>
                                      </p:cBhvr>
                                      <p:tavLst>
                                        <p:tav tm="0">
                                          <p:val>
                                            <p:fltVal val="0"/>
                                          </p:val>
                                        </p:tav>
                                        <p:tav tm="100000">
                                          <p:val>
                                            <p:strVal val="#ppt_w"/>
                                          </p:val>
                                        </p:tav>
                                      </p:tavLst>
                                    </p:anim>
                                    <p:anim calcmode="lin" valueType="num">
                                      <p:cBhvr>
                                        <p:cTn id="86" dur="500" fill="hold"/>
                                        <p:tgtEl>
                                          <p:spTgt spid="45"/>
                                        </p:tgtEl>
                                        <p:attrNameLst>
                                          <p:attrName>ppt_h</p:attrName>
                                        </p:attrNameLst>
                                      </p:cBhvr>
                                      <p:tavLst>
                                        <p:tav tm="0">
                                          <p:val>
                                            <p:fltVal val="0"/>
                                          </p:val>
                                        </p:tav>
                                        <p:tav tm="100000">
                                          <p:val>
                                            <p:strVal val="#ppt_h"/>
                                          </p:val>
                                        </p:tav>
                                      </p:tavLst>
                                    </p:anim>
                                    <p:animEffect transition="in" filter="fade">
                                      <p:cBhvr>
                                        <p:cTn id="87" dur="500"/>
                                        <p:tgtEl>
                                          <p:spTgt spid="45"/>
                                        </p:tgtEl>
                                      </p:cBhvr>
                                    </p:animEffect>
                                  </p:childTnLst>
                                </p:cTn>
                              </p:par>
                            </p:childTnLst>
                          </p:cTn>
                        </p:par>
                        <p:par>
                          <p:cTn id="88" fill="hold">
                            <p:stCondLst>
                              <p:cond delay="4500"/>
                            </p:stCondLst>
                            <p:childTnLst>
                              <p:par>
                                <p:cTn id="89" presetID="10" presetClass="entr" presetSubtype="0" fill="hold" grpId="0" nodeType="afterEffect">
                                  <p:stCondLst>
                                    <p:cond delay="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500"/>
                                        <p:tgtEl>
                                          <p:spTgt spid="38"/>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500"/>
                                        <p:tgtEl>
                                          <p:spTgt spid="39"/>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34"/>
                                        </p:tgtEl>
                                        <p:attrNameLst>
                                          <p:attrName>style.visibility</p:attrName>
                                        </p:attrNameLst>
                                      </p:cBhvr>
                                      <p:to>
                                        <p:strVal val="visible"/>
                                      </p:to>
                                    </p:set>
                                    <p:anim calcmode="lin" valueType="num">
                                      <p:cBhvr>
                                        <p:cTn id="98" dur="500" fill="hold"/>
                                        <p:tgtEl>
                                          <p:spTgt spid="34"/>
                                        </p:tgtEl>
                                        <p:attrNameLst>
                                          <p:attrName>ppt_w</p:attrName>
                                        </p:attrNameLst>
                                      </p:cBhvr>
                                      <p:tavLst>
                                        <p:tav tm="0">
                                          <p:val>
                                            <p:fltVal val="0"/>
                                          </p:val>
                                        </p:tav>
                                        <p:tav tm="100000">
                                          <p:val>
                                            <p:strVal val="#ppt_w"/>
                                          </p:val>
                                        </p:tav>
                                      </p:tavLst>
                                    </p:anim>
                                    <p:anim calcmode="lin" valueType="num">
                                      <p:cBhvr>
                                        <p:cTn id="99" dur="500" fill="hold"/>
                                        <p:tgtEl>
                                          <p:spTgt spid="34"/>
                                        </p:tgtEl>
                                        <p:attrNameLst>
                                          <p:attrName>ppt_h</p:attrName>
                                        </p:attrNameLst>
                                      </p:cBhvr>
                                      <p:tavLst>
                                        <p:tav tm="0">
                                          <p:val>
                                            <p:fltVal val="0"/>
                                          </p:val>
                                        </p:tav>
                                        <p:tav tm="100000">
                                          <p:val>
                                            <p:strVal val="#ppt_h"/>
                                          </p:val>
                                        </p:tav>
                                      </p:tavLst>
                                    </p:anim>
                                    <p:animEffect transition="in" filter="fade">
                                      <p:cBhvr>
                                        <p:cTn id="100" dur="500"/>
                                        <p:tgtEl>
                                          <p:spTgt spid="34"/>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p:cTn id="103" dur="500" fill="hold"/>
                                        <p:tgtEl>
                                          <p:spTgt spid="46"/>
                                        </p:tgtEl>
                                        <p:attrNameLst>
                                          <p:attrName>ppt_w</p:attrName>
                                        </p:attrNameLst>
                                      </p:cBhvr>
                                      <p:tavLst>
                                        <p:tav tm="0">
                                          <p:val>
                                            <p:fltVal val="0"/>
                                          </p:val>
                                        </p:tav>
                                        <p:tav tm="100000">
                                          <p:val>
                                            <p:strVal val="#ppt_w"/>
                                          </p:val>
                                        </p:tav>
                                      </p:tavLst>
                                    </p:anim>
                                    <p:anim calcmode="lin" valueType="num">
                                      <p:cBhvr>
                                        <p:cTn id="104" dur="500" fill="hold"/>
                                        <p:tgtEl>
                                          <p:spTgt spid="46"/>
                                        </p:tgtEl>
                                        <p:attrNameLst>
                                          <p:attrName>ppt_h</p:attrName>
                                        </p:attrNameLst>
                                      </p:cBhvr>
                                      <p:tavLst>
                                        <p:tav tm="0">
                                          <p:val>
                                            <p:fltVal val="0"/>
                                          </p:val>
                                        </p:tav>
                                        <p:tav tm="100000">
                                          <p:val>
                                            <p:strVal val="#ppt_h"/>
                                          </p:val>
                                        </p:tav>
                                      </p:tavLst>
                                    </p:anim>
                                    <p:animEffect transition="in" filter="fade">
                                      <p:cBhvr>
                                        <p:cTn id="105" dur="500"/>
                                        <p:tgtEl>
                                          <p:spTgt spid="46"/>
                                        </p:tgtEl>
                                      </p:cBhvr>
                                    </p:animEffect>
                                  </p:childTnLst>
                                </p:cTn>
                              </p:par>
                            </p:childTnLst>
                          </p:cTn>
                        </p:par>
                        <p:par>
                          <p:cTn id="106" fill="hold">
                            <p:stCondLst>
                              <p:cond delay="5500"/>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1"/>
                                        </p:tgtEl>
                                        <p:attrNameLst>
                                          <p:attrName>style.visibility</p:attrName>
                                        </p:attrNameLst>
                                      </p:cBhvr>
                                      <p:to>
                                        <p:strVal val="visible"/>
                                      </p:to>
                                    </p:set>
                                    <p:animEffect transition="in" filter="fade">
                                      <p:cBhvr>
                                        <p:cTn id="11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8" grpId="0"/>
      <p:bldP spid="31" grpId="0"/>
      <p:bldP spid="37" grpId="0"/>
      <p:bldP spid="38" grpId="0"/>
      <p:bldP spid="39" grpId="0"/>
      <p:bldP spid="40" grpId="0"/>
      <p:bldP spid="41" grpId="0"/>
      <p:bldP spid="42" grpId="0" bldLvl="0" animBg="1"/>
      <p:bldP spid="43" grpId="0" animBg="1"/>
      <p:bldP spid="44" grpId="0" animBg="1"/>
      <p:bldP spid="45" grpId="0" animBg="1"/>
      <p:bldP spid="46" grpId="0" animBg="1"/>
      <p:bldP spid="34" grpId="0" animBg="1"/>
      <p:bldP spid="35" grpId="0" bldLvl="0" animBg="1"/>
      <p:bldP spid="36" grpId="0" animBg="1"/>
      <p:bldP spid="48" grpId="0" animBg="1"/>
      <p:bldP spid="49" grpId="0" animBg="1"/>
      <p:bldP spid="56" grpId="0" animBg="1"/>
      <p:bldP spid="18" grpId="0"/>
      <p:bldP spid="25" grpId="0"/>
      <p:bldP spid="6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p:nvSpPr>
        <p:spPr>
          <a:xfrm>
            <a:off x="0" y="0"/>
            <a:ext cx="12192000" cy="6858000"/>
          </a:xfrm>
          <a:prstGeom prst="rect">
            <a:avLst/>
          </a:prstGeom>
          <a:solidFill>
            <a:schemeClr val="tx2">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任意多边形 6"/>
          <p:cNvSpPr/>
          <p:nvPr/>
        </p:nvSpPr>
        <p:spPr>
          <a:xfrm>
            <a:off x="4487256" y="1"/>
            <a:ext cx="7955280" cy="6858000"/>
          </a:xfrm>
          <a:custGeom>
            <a:avLst/>
            <a:gdLst>
              <a:gd name="connsiteX0" fmla="*/ 0 w 7955280"/>
              <a:gd name="connsiteY0" fmla="*/ 0 h 6858001"/>
              <a:gd name="connsiteX1" fmla="*/ 7955280 w 7955280"/>
              <a:gd name="connsiteY1" fmla="*/ 0 h 6858001"/>
              <a:gd name="connsiteX2" fmla="*/ 7955279 w 7955280"/>
              <a:gd name="connsiteY2" fmla="*/ 1 h 6858001"/>
              <a:gd name="connsiteX3" fmla="*/ 7704744 w 7955280"/>
              <a:gd name="connsiteY3" fmla="*/ 1 h 6858001"/>
              <a:gd name="connsiteX4" fmla="*/ 7704744 w 7955280"/>
              <a:gd name="connsiteY4" fmla="*/ 431959 h 6858001"/>
              <a:gd name="connsiteX5" fmla="*/ 7704744 w 7955280"/>
              <a:gd name="connsiteY5" fmla="*/ 6858001 h 6858001"/>
              <a:gd name="connsiteX6" fmla="*/ 3977640 w 7955280"/>
              <a:gd name="connsiteY6" fmla="*/ 6858001 h 6858001"/>
              <a:gd name="connsiteX7" fmla="*/ 3977640 w 7955280"/>
              <a:gd name="connsiteY7"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55280" h="6858001">
                <a:moveTo>
                  <a:pt x="0" y="0"/>
                </a:moveTo>
                <a:lnTo>
                  <a:pt x="7955280" y="0"/>
                </a:lnTo>
                <a:lnTo>
                  <a:pt x="7955279" y="1"/>
                </a:lnTo>
                <a:lnTo>
                  <a:pt x="7704744" y="1"/>
                </a:lnTo>
                <a:lnTo>
                  <a:pt x="7704744" y="431959"/>
                </a:lnTo>
                <a:lnTo>
                  <a:pt x="7704744" y="6858001"/>
                </a:lnTo>
                <a:lnTo>
                  <a:pt x="3977640" y="6858001"/>
                </a:lnTo>
                <a:lnTo>
                  <a:pt x="3977640" y="6858000"/>
                </a:lnTo>
                <a:close/>
              </a:path>
            </a:pathLst>
          </a:custGeom>
          <a:gradFill>
            <a:gsLst>
              <a:gs pos="0">
                <a:schemeClr val="accent1">
                  <a:alpha val="40000"/>
                </a:schemeClr>
              </a:gs>
              <a:gs pos="63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文本框 7"/>
          <p:cNvSpPr txBox="1"/>
          <p:nvPr/>
        </p:nvSpPr>
        <p:spPr>
          <a:xfrm>
            <a:off x="1123666" y="2645374"/>
            <a:ext cx="9944668" cy="1015663"/>
          </a:xfrm>
          <a:prstGeom prst="rect">
            <a:avLst/>
          </a:prstGeom>
          <a:noFill/>
        </p:spPr>
        <p:txBody>
          <a:bodyPr wrap="square" rtlCol="0">
            <a:spAutoFit/>
          </a:bodyPr>
          <a:lstStyle/>
          <a:p>
            <a:pPr algn="ctr"/>
            <a:r>
              <a:rPr lang="zh-CN" altLang="en-US" sz="6000" dirty="0">
                <a:solidFill>
                  <a:schemeClr val="bg1"/>
                </a:solidFill>
                <a:cs typeface="+mn-ea"/>
                <a:sym typeface="+mn-lt"/>
              </a:rPr>
              <a:t>感谢您的观看</a:t>
            </a:r>
            <a:endParaRPr lang="zh-CN" altLang="en-US" sz="6000" dirty="0">
              <a:solidFill>
                <a:schemeClr val="bg1"/>
              </a:solidFill>
              <a:cs typeface="+mn-ea"/>
              <a:sym typeface="+mn-lt"/>
            </a:endParaRPr>
          </a:p>
        </p:txBody>
      </p:sp>
      <p:sp>
        <p:nvSpPr>
          <p:cNvPr id="9" name="文本框 8"/>
          <p:cNvSpPr txBox="1"/>
          <p:nvPr/>
        </p:nvSpPr>
        <p:spPr>
          <a:xfrm>
            <a:off x="2274277" y="3661037"/>
            <a:ext cx="7643446" cy="468000"/>
          </a:xfrm>
          <a:prstGeom prst="roundRect">
            <a:avLst>
              <a:gd name="adj" fmla="val 50000"/>
            </a:avLst>
          </a:prstGeom>
          <a:noFill/>
          <a:ln>
            <a:noFill/>
          </a:ln>
        </p:spPr>
        <p:txBody>
          <a:bodyPr wrap="square" rtlCol="0" anchor="ctr" anchorCtr="0">
            <a:noAutofit/>
          </a:bodyPr>
          <a:lstStyle/>
          <a:p>
            <a:pPr algn="ctr"/>
            <a:r>
              <a:rPr lang="en-US" altLang="zh-CN" sz="2400" dirty="0">
                <a:solidFill>
                  <a:schemeClr val="bg1"/>
                </a:solidFill>
                <a:cs typeface="+mn-ea"/>
                <a:sym typeface="+mn-lt"/>
              </a:rPr>
              <a:t>THANK YOU FOR YOUR WATCHING</a:t>
            </a:r>
            <a:endParaRPr lang="zh-CN" altLang="en-US" sz="2400" dirty="0">
              <a:solidFill>
                <a:schemeClr val="bg1"/>
              </a:solidFill>
              <a:cs typeface="+mn-ea"/>
              <a:sym typeface="+mn-lt"/>
            </a:endParaRPr>
          </a:p>
        </p:txBody>
      </p:sp>
      <p:sp>
        <p:nvSpPr>
          <p:cNvPr id="12" name="文本框 11"/>
          <p:cNvSpPr txBox="1"/>
          <p:nvPr/>
        </p:nvSpPr>
        <p:spPr>
          <a:xfrm>
            <a:off x="4467367" y="777485"/>
            <a:ext cx="3257266" cy="645160"/>
          </a:xfrm>
          <a:prstGeom prst="rect">
            <a:avLst/>
          </a:prstGeom>
          <a:noFill/>
        </p:spPr>
        <p:txBody>
          <a:bodyPr wrap="square" rtlCol="0">
            <a:spAutoFit/>
          </a:bodyPr>
          <a:lstStyle/>
          <a:p>
            <a:pPr algn="ctr"/>
            <a:endParaRPr lang="zh-CN" altLang="en-US" sz="3600" dirty="0">
              <a:solidFill>
                <a:schemeClr val="bg1"/>
              </a:solidFill>
              <a:cs typeface="+mn-ea"/>
              <a:sym typeface="+mn-lt"/>
            </a:endParaRPr>
          </a:p>
        </p:txBody>
      </p:sp>
      <p:sp>
        <p:nvSpPr>
          <p:cNvPr id="15" name="任意多边形 14"/>
          <p:cNvSpPr/>
          <p:nvPr/>
        </p:nvSpPr>
        <p:spPr>
          <a:xfrm>
            <a:off x="6933365" y="0"/>
            <a:ext cx="5258634" cy="6858000"/>
          </a:xfrm>
          <a:custGeom>
            <a:avLst/>
            <a:gdLst>
              <a:gd name="connsiteX0" fmla="*/ 0 w 5258634"/>
              <a:gd name="connsiteY0" fmla="*/ 0 h 6858000"/>
              <a:gd name="connsiteX1" fmla="*/ 5258634 w 5258634"/>
              <a:gd name="connsiteY1" fmla="*/ 0 h 6858000"/>
              <a:gd name="connsiteX2" fmla="*/ 5258634 w 5258634"/>
              <a:gd name="connsiteY2" fmla="*/ 6858000 h 6858000"/>
              <a:gd name="connsiteX3" fmla="*/ 3977640 w 5258634"/>
              <a:gd name="connsiteY3" fmla="*/ 6858000 h 6858000"/>
              <a:gd name="connsiteX4" fmla="*/ 3977640 w 5258634"/>
              <a:gd name="connsiteY4" fmla="*/ 6857999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8634" h="6858000">
                <a:moveTo>
                  <a:pt x="0" y="0"/>
                </a:moveTo>
                <a:lnTo>
                  <a:pt x="5258634" y="0"/>
                </a:lnTo>
                <a:lnTo>
                  <a:pt x="5258634" y="6858000"/>
                </a:lnTo>
                <a:lnTo>
                  <a:pt x="3977640" y="6858000"/>
                </a:lnTo>
                <a:lnTo>
                  <a:pt x="3977640" y="6857999"/>
                </a:lnTo>
                <a:close/>
              </a:path>
            </a:pathLst>
          </a:custGeom>
          <a:gradFill>
            <a:gsLst>
              <a:gs pos="0">
                <a:schemeClr val="accent1">
                  <a:alpha val="40000"/>
                </a:schemeClr>
              </a:gs>
              <a:gs pos="5900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750"/>
                                        <p:tgtEl>
                                          <p:spTgt spid="9"/>
                                        </p:tgtEl>
                                      </p:cBhvr>
                                    </p:animEffect>
                                  </p:childTnLst>
                                </p:cTn>
                              </p:par>
                            </p:childTnLst>
                          </p:cTn>
                        </p:par>
                        <p:par>
                          <p:cTn id="14" fill="hold">
                            <p:stCondLst>
                              <p:cond delay="2000"/>
                            </p:stCondLst>
                            <p:childTnLst>
                              <p:par>
                                <p:cTn id="15" presetID="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750" fill="hold"/>
                                        <p:tgtEl>
                                          <p:spTgt spid="12"/>
                                        </p:tgtEl>
                                        <p:attrNameLst>
                                          <p:attrName>ppt_x</p:attrName>
                                        </p:attrNameLst>
                                      </p:cBhvr>
                                      <p:tavLst>
                                        <p:tav tm="0">
                                          <p:val>
                                            <p:strVal val="#ppt_x"/>
                                          </p:val>
                                        </p:tav>
                                        <p:tav tm="100000">
                                          <p:val>
                                            <p:strVal val="#ppt_x"/>
                                          </p:val>
                                        </p:tav>
                                      </p:tavLst>
                                    </p:anim>
                                    <p:anim calcmode="lin" valueType="num">
                                      <p:cBhvr additive="base">
                                        <p:cTn id="18" dur="75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2545080" y="4034790"/>
            <a:ext cx="2713990" cy="478155"/>
          </a:xfrm>
        </p:spPr>
        <p:txBody>
          <a:bodyPr wrap="square"/>
          <a:lstStyle/>
          <a:p>
            <a:r>
              <a:rPr lang="zh-CN" altLang="en-US" dirty="0"/>
              <a:t>农产品供应链</a:t>
            </a:r>
            <a:endParaRPr lang="zh-CN" altLang="en-US" dirty="0"/>
          </a:p>
        </p:txBody>
      </p:sp>
      <p:sp>
        <p:nvSpPr>
          <p:cNvPr id="16" name="文本占位符 15"/>
          <p:cNvSpPr>
            <a:spLocks noGrp="1"/>
          </p:cNvSpPr>
          <p:nvPr>
            <p:ph type="body" sz="quarter" idx="13"/>
          </p:nvPr>
        </p:nvSpPr>
        <p:spPr>
          <a:xfrm>
            <a:off x="7335948" y="4034812"/>
            <a:ext cx="1800000" cy="478155"/>
          </a:xfrm>
        </p:spPr>
        <p:txBody>
          <a:bodyPr/>
          <a:lstStyle/>
          <a:p>
            <a:r>
              <a:rPr lang="zh-CN" altLang="en-US" dirty="0"/>
              <a:t>现状</a:t>
            </a:r>
            <a:endParaRPr lang="zh-CN" altLang="en-US" dirty="0"/>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4013" y="5060214"/>
            <a:ext cx="11543974" cy="1476375"/>
          </a:xfrm>
          <a:prstGeom prst="rect">
            <a:avLst/>
          </a:prstGeom>
          <a:noFill/>
        </p:spPr>
        <p:txBody>
          <a:bodyPr wrap="square" rtlCol="0">
            <a:spAutoFit/>
          </a:bodyPr>
          <a:lstStyle/>
          <a:p>
            <a:pPr>
              <a:lnSpc>
                <a:spcPct val="125000"/>
              </a:lnSpc>
            </a:pPr>
            <a:r>
              <a:rPr lang="zh-CN" altLang="en-US" dirty="0">
                <a:solidFill>
                  <a:schemeClr val="bg1"/>
                </a:solidFill>
                <a:latin typeface="微软雅黑" panose="020B0503020204020204" pitchFamily="34" charset="-122"/>
                <a:ea typeface="微软雅黑" panose="020B0503020204020204" pitchFamily="34" charset="-122"/>
              </a:rPr>
              <a:t>农产品供应链涉及从生产到使用买卖过程中经过生产、装运、零售、配送等环节,实现从生产者到消费者的农产品实体转移,通过流程环节前端和末端的物流和资金反馈信息,进行农产品生产、采购、运输和分销,顺利实现农产品从田间到餐桌的实体转移。而在现实的农业发展过程中,农产品供需不匹配、产业链发展不充分依然制约农产品流通现代化发展。</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t="12325" b="42727"/>
          <a:stretch>
            <a:fillRect/>
          </a:stretch>
        </p:blipFill>
        <p:spPr>
          <a:xfrm>
            <a:off x="0" y="1270423"/>
            <a:ext cx="12192000" cy="3655149"/>
          </a:xfrm>
          <a:prstGeom prst="rect">
            <a:avLst/>
          </a:prstGeom>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3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2855"/>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2082858" y="3974487"/>
            <a:ext cx="1800000" cy="478155"/>
          </a:xfrm>
        </p:spPr>
        <p:txBody>
          <a:bodyPr/>
          <a:lstStyle/>
          <a:p>
            <a:r>
              <a:rPr lang="en-US" altLang="zh-CN" dirty="0"/>
              <a:t>zuoyong</a:t>
            </a:r>
            <a:endParaRPr lang="en-US" altLang="zh-CN" dirty="0"/>
          </a:p>
        </p:txBody>
      </p:sp>
      <p:sp>
        <p:nvSpPr>
          <p:cNvPr id="3" name="文本占位符 2"/>
          <p:cNvSpPr>
            <a:spLocks noGrp="1"/>
          </p:cNvSpPr>
          <p:nvPr>
            <p:ph type="body" sz="quarter" idx="11"/>
          </p:nvPr>
        </p:nvSpPr>
        <p:spPr>
          <a:xfrm>
            <a:off x="3883025" y="3973195"/>
            <a:ext cx="2282825" cy="478155"/>
          </a:xfrm>
        </p:spPr>
        <p:txBody>
          <a:bodyPr wrap="square"/>
          <a:lstStyle/>
          <a:p>
            <a:r>
              <a:rPr lang="en-US" altLang="zh-CN" dirty="0"/>
              <a:t>ZUOYONG</a:t>
            </a:r>
            <a:endParaRPr lang="en-US" altLang="zh-CN" dirty="0"/>
          </a:p>
        </p:txBody>
      </p:sp>
      <p:sp>
        <p:nvSpPr>
          <p:cNvPr id="4" name="文本占位符 3"/>
          <p:cNvSpPr>
            <a:spLocks noGrp="1"/>
          </p:cNvSpPr>
          <p:nvPr>
            <p:ph type="body" sz="quarter" idx="12"/>
          </p:nvPr>
        </p:nvSpPr>
        <p:spPr>
          <a:xfrm>
            <a:off x="6153878" y="3974487"/>
            <a:ext cx="1800000" cy="478155"/>
          </a:xfrm>
        </p:spPr>
        <p:txBody>
          <a:bodyPr/>
          <a:lstStyle/>
          <a:p>
            <a:r>
              <a:rPr lang="en-US" altLang="zh-CN" dirty="0"/>
              <a:t>function</a:t>
            </a:r>
            <a:endParaRPr lang="en-US" altLang="zh-CN" dirty="0"/>
          </a:p>
        </p:txBody>
      </p:sp>
      <p:sp>
        <p:nvSpPr>
          <p:cNvPr id="6" name="文本占位符 5"/>
          <p:cNvSpPr>
            <a:spLocks noGrp="1"/>
          </p:cNvSpPr>
          <p:nvPr>
            <p:ph type="body" sz="quarter" idx="13"/>
          </p:nvPr>
        </p:nvSpPr>
        <p:spPr>
          <a:xfrm>
            <a:off x="8099425" y="3974465"/>
            <a:ext cx="2121535" cy="478155"/>
          </a:xfrm>
        </p:spPr>
        <p:txBody>
          <a:bodyPr wrap="square"/>
          <a:lstStyle/>
          <a:p>
            <a:r>
              <a:rPr lang="en-US" altLang="zh-CN" dirty="0"/>
              <a:t>FUNCTION</a:t>
            </a:r>
            <a:endParaRPr lang="en-US" altLang="zh-CN" dirty="0"/>
          </a:p>
        </p:txBody>
      </p:sp>
      <p:sp>
        <p:nvSpPr>
          <p:cNvPr id="7" name="文本占位符 6"/>
          <p:cNvSpPr>
            <a:spLocks noGrp="1"/>
          </p:cNvSpPr>
          <p:nvPr>
            <p:ph type="body" sz="quarter" idx="14"/>
          </p:nvPr>
        </p:nvSpPr>
        <p:spPr>
          <a:xfrm>
            <a:off x="4836319" y="2090293"/>
            <a:ext cx="2519362" cy="589280"/>
          </a:xfrm>
        </p:spPr>
        <p:txBody>
          <a:bodyPr/>
          <a:lstStyle/>
          <a:p>
            <a:r>
              <a:rPr lang="zh-CN" altLang="en-US" dirty="0">
                <a:cs typeface="+mn-ea"/>
                <a:sym typeface="+mn-lt"/>
              </a:rPr>
              <a:t>作用</a:t>
            </a:r>
            <a:endParaRPr lang="zh-CN" altLang="en-US" dirty="0">
              <a:cs typeface="+mn-ea"/>
              <a:sym typeface="+mn-lt"/>
            </a:endParaRPr>
          </a:p>
        </p:txBody>
      </p:sp>
    </p:spTree>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54685" y="374333"/>
            <a:ext cx="7100570" cy="521970"/>
          </a:xfrm>
        </p:spPr>
        <p:txBody>
          <a:bodyPr wrap="square"/>
          <a:lstStyle/>
          <a:p>
            <a:pPr algn="ctr"/>
            <a:r>
              <a:rPr lang="zh-CN" altLang="en-US" dirty="0"/>
              <a:t>区块链背景下农产品流通模式演化动力机制。                 </a:t>
            </a:r>
            <a:endParaRPr lang="zh-CN" altLang="en-US" dirty="0"/>
          </a:p>
        </p:txBody>
      </p:sp>
      <p:cxnSp>
        <p:nvCxnSpPr>
          <p:cNvPr id="3" name="直接连接符 2"/>
          <p:cNvCxnSpPr/>
          <p:nvPr/>
        </p:nvCxnSpPr>
        <p:spPr>
          <a:xfrm flipH="1">
            <a:off x="789708" y="1842655"/>
            <a:ext cx="203661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775855" y="1842655"/>
            <a:ext cx="0" cy="189807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75855" y="3740727"/>
            <a:ext cx="149628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386443" y="3740727"/>
            <a:ext cx="149629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997033" y="3740727"/>
            <a:ext cx="149629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607623" y="3740727"/>
            <a:ext cx="1496291"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8787668" y="3740727"/>
            <a:ext cx="250031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9251367" y="5638799"/>
            <a:ext cx="2036618"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1287985" y="3740727"/>
            <a:ext cx="0" cy="189807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272144" y="3740727"/>
            <a:ext cx="0" cy="59574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882733" y="3144981"/>
            <a:ext cx="0" cy="59574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493325" y="3740727"/>
            <a:ext cx="0" cy="59574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103914" y="3144981"/>
            <a:ext cx="0" cy="595746"/>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2833248" y="1472524"/>
            <a:ext cx="4087091" cy="738664"/>
          </a:xfrm>
          <a:prstGeom prst="rect">
            <a:avLst/>
          </a:prstGeom>
          <a:noFill/>
        </p:spPr>
        <p:txBody>
          <a:bodyPr wrap="square" rtlCol="0">
            <a:spAutoFit/>
          </a:bodyPr>
          <a:lstStyle/>
          <a:p>
            <a:r>
              <a:rPr lang="zh-CN" altLang="en-US" sz="2400" dirty="0">
                <a:solidFill>
                  <a:schemeClr val="accent1"/>
                </a:solidFill>
                <a:latin typeface="微软雅黑" panose="020B0503020204020204" pitchFamily="34" charset="-122"/>
                <a:ea typeface="微软雅黑" panose="020B0503020204020204" pitchFamily="34" charset="-122"/>
              </a:rPr>
              <a:t>在此输入小标题</a:t>
            </a:r>
            <a:endParaRPr lang="en-US" altLang="zh-CN" sz="2400" dirty="0">
              <a:solidFill>
                <a:schemeClr val="accent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点击此处输入相关文字描述内容</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5669969" y="5315632"/>
            <a:ext cx="3571009" cy="738664"/>
          </a:xfrm>
          <a:prstGeom prst="rect">
            <a:avLst/>
          </a:prstGeom>
          <a:noFill/>
        </p:spPr>
        <p:txBody>
          <a:bodyPr wrap="square" rtlCol="0">
            <a:spAutoFit/>
          </a:bodyPr>
          <a:lstStyle/>
          <a:p>
            <a:pPr algn="r"/>
            <a:r>
              <a:rPr lang="zh-CN" altLang="en-US" sz="2400" dirty="0">
                <a:solidFill>
                  <a:schemeClr val="accent1"/>
                </a:solidFill>
                <a:latin typeface="微软雅黑" panose="020B0503020204020204" pitchFamily="34" charset="-122"/>
                <a:ea typeface="微软雅黑" panose="020B0503020204020204" pitchFamily="34" charset="-122"/>
              </a:rPr>
              <a:t>在此输入小标题</a:t>
            </a:r>
            <a:endParaRPr lang="en-US" altLang="zh-CN" sz="2400" dirty="0">
              <a:solidFill>
                <a:schemeClr val="accent1"/>
              </a:solidFill>
              <a:latin typeface="微软雅黑" panose="020B0503020204020204" pitchFamily="34" charset="-122"/>
              <a:ea typeface="微软雅黑" panose="020B0503020204020204" pitchFamily="34" charset="-122"/>
            </a:endParaRPr>
          </a:p>
          <a:p>
            <a:pPr algn="r"/>
            <a:r>
              <a:rPr lang="zh-CN" altLang="en-US" dirty="0">
                <a:solidFill>
                  <a:schemeClr val="bg1"/>
                </a:solidFill>
                <a:latin typeface="微软雅黑" panose="020B0503020204020204" pitchFamily="34" charset="-122"/>
                <a:ea typeface="微软雅黑" panose="020B0503020204020204" pitchFamily="34" charset="-122"/>
              </a:rPr>
              <a:t>点击此处输入相关文字描述内容</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8" name="椭圆 17"/>
          <p:cNvSpPr/>
          <p:nvPr/>
        </p:nvSpPr>
        <p:spPr>
          <a:xfrm>
            <a:off x="2095499" y="4336473"/>
            <a:ext cx="353290" cy="3532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A</a:t>
            </a:r>
            <a:endParaRPr lang="zh-CN" altLang="en-US" sz="1600" dirty="0">
              <a:latin typeface="微软雅黑" panose="020B0503020204020204" pitchFamily="34" charset="-122"/>
              <a:ea typeface="微软雅黑" panose="020B0503020204020204" pitchFamily="34" charset="-122"/>
            </a:endParaRPr>
          </a:p>
        </p:txBody>
      </p:sp>
      <p:sp>
        <p:nvSpPr>
          <p:cNvPr id="19" name="椭圆 18"/>
          <p:cNvSpPr/>
          <p:nvPr/>
        </p:nvSpPr>
        <p:spPr>
          <a:xfrm>
            <a:off x="5316679" y="4336473"/>
            <a:ext cx="353290" cy="3532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C</a:t>
            </a:r>
            <a:endParaRPr lang="zh-CN" altLang="en-US" sz="1600" dirty="0">
              <a:latin typeface="微软雅黑" panose="020B0503020204020204" pitchFamily="34" charset="-122"/>
              <a:ea typeface="微软雅黑" panose="020B0503020204020204" pitchFamily="34" charset="-122"/>
            </a:endParaRPr>
          </a:p>
        </p:txBody>
      </p:sp>
      <p:sp>
        <p:nvSpPr>
          <p:cNvPr id="20" name="椭圆 19"/>
          <p:cNvSpPr/>
          <p:nvPr/>
        </p:nvSpPr>
        <p:spPr>
          <a:xfrm>
            <a:off x="3706088" y="2773166"/>
            <a:ext cx="353290" cy="3532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B</a:t>
            </a:r>
            <a:endParaRPr lang="zh-CN" altLang="en-US" sz="1600" dirty="0">
              <a:latin typeface="微软雅黑" panose="020B0503020204020204" pitchFamily="34" charset="-122"/>
              <a:ea typeface="微软雅黑" panose="020B0503020204020204" pitchFamily="34" charset="-122"/>
            </a:endParaRPr>
          </a:p>
        </p:txBody>
      </p:sp>
      <p:sp>
        <p:nvSpPr>
          <p:cNvPr id="21" name="椭圆 20"/>
          <p:cNvSpPr/>
          <p:nvPr/>
        </p:nvSpPr>
        <p:spPr>
          <a:xfrm>
            <a:off x="6927269" y="2773166"/>
            <a:ext cx="353290" cy="35329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D</a:t>
            </a:r>
            <a:endParaRPr lang="zh-CN" altLang="en-US" sz="16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2476499" y="4116829"/>
            <a:ext cx="2383523" cy="830997"/>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点击此处输入与此小标题或图形相关的文字描述内容或数据分析</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5672887" y="4116829"/>
            <a:ext cx="2383523" cy="830997"/>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点击此处输入与此小标题或图形相关的文字描述内容或数据分析</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288473" y="2568901"/>
            <a:ext cx="2383523" cy="830997"/>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点击此处输入与此小标题或图形相关的文字描述内容或数据分析</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4484861" y="2568901"/>
            <a:ext cx="2383523" cy="830997"/>
          </a:xfrm>
          <a:prstGeom prst="rect">
            <a:avLst/>
          </a:prstGeom>
          <a:noFill/>
        </p:spPr>
        <p:txBody>
          <a:bodyPr wrap="square" rtlCol="0">
            <a:spAutoFit/>
          </a:bodyPr>
          <a:lstStyle/>
          <a:p>
            <a:pPr algn="r"/>
            <a:r>
              <a:rPr lang="zh-CN" altLang="en-US" sz="1600" dirty="0">
                <a:solidFill>
                  <a:schemeClr val="bg1"/>
                </a:solidFill>
                <a:latin typeface="微软雅黑" panose="020B0503020204020204" pitchFamily="34" charset="-122"/>
                <a:ea typeface="微软雅黑" panose="020B0503020204020204" pitchFamily="34" charset="-122"/>
              </a:rPr>
              <a:t>点击此处输入与此小标题或图形相关的文字描述内容或数据分析</a:t>
            </a:r>
            <a:endParaRPr lang="zh-CN" altLang="en-US" sz="1600" dirty="0">
              <a:solidFill>
                <a:schemeClr val="bg1"/>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7193421" y="3740727"/>
            <a:ext cx="149629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689713" y="3740727"/>
            <a:ext cx="0" cy="595746"/>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8513067" y="4336473"/>
            <a:ext cx="353290" cy="35329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C</a:t>
            </a:r>
            <a:endParaRPr lang="zh-CN" altLang="en-US" sz="1600"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8869275" y="4116829"/>
            <a:ext cx="2383523" cy="830997"/>
          </a:xfrm>
          <a:prstGeom prst="rect">
            <a:avLst/>
          </a:prstGeom>
          <a:noFill/>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点击此处输入与此小标题或图形相关的文字描述内容或数据分析</a:t>
            </a:r>
            <a:endParaRPr lang="zh-CN" altLang="en-US" sz="1600" dirty="0">
              <a:solidFill>
                <a:schemeClr val="bg1"/>
              </a:solidFill>
              <a:latin typeface="微软雅黑" panose="020B0503020204020204" pitchFamily="34" charset="-122"/>
              <a:ea typeface="微软雅黑" panose="020B0503020204020204" pitchFamily="34" charset="-122"/>
            </a:endParaRPr>
          </a:p>
        </p:txBody>
      </p:sp>
      <p:pic>
        <p:nvPicPr>
          <p:cNvPr id="30" name="图片 29" descr="QQ图片20201214233356"/>
          <p:cNvPicPr>
            <a:picLocks noChangeAspect="1"/>
          </p:cNvPicPr>
          <p:nvPr/>
        </p:nvPicPr>
        <p:blipFill>
          <a:blip r:embed="rId1"/>
          <a:stretch>
            <a:fillRect/>
          </a:stretch>
        </p:blipFill>
        <p:spPr>
          <a:xfrm>
            <a:off x="775970" y="1399540"/>
            <a:ext cx="10614025" cy="4653915"/>
          </a:xfrm>
          <a:prstGeom prst="rect">
            <a:avLst/>
          </a:prstGeom>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par>
                          <p:cTn id="8" fill="hold">
                            <p:stCondLst>
                              <p:cond delay="300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750"/>
                                        <p:tgtEl>
                                          <p:spTgt spid="3"/>
                                        </p:tgtEl>
                                      </p:cBhvr>
                                    </p:animEffect>
                                  </p:childTnLst>
                                </p:cTn>
                              </p:par>
                            </p:childTnLst>
                          </p:cTn>
                        </p:par>
                        <p:par>
                          <p:cTn id="12" fill="hold">
                            <p:stCondLst>
                              <p:cond delay="4000"/>
                            </p:stCondLst>
                            <p:childTnLst>
                              <p:par>
                                <p:cTn id="13" presetID="2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750"/>
                                        <p:tgtEl>
                                          <p:spTgt spid="4"/>
                                        </p:tgtEl>
                                      </p:cBhvr>
                                    </p:animEffect>
                                  </p:childTnLst>
                                </p:cTn>
                              </p:par>
                            </p:childTnLst>
                          </p:cTn>
                        </p:par>
                        <p:par>
                          <p:cTn id="16" fill="hold">
                            <p:stCondLst>
                              <p:cond delay="50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750"/>
                                        <p:tgtEl>
                                          <p:spTgt spid="5"/>
                                        </p:tgtEl>
                                      </p:cBhvr>
                                    </p:animEffect>
                                  </p:childTnLst>
                                </p:cTn>
                              </p:par>
                            </p:childTnLst>
                          </p:cTn>
                        </p:par>
                        <p:par>
                          <p:cTn id="20" fill="hold">
                            <p:stCondLst>
                              <p:cond delay="6000"/>
                            </p:stCondLst>
                            <p:childTnLst>
                              <p:par>
                                <p:cTn id="21" presetID="22" presetClass="entr" presetSubtype="1"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750"/>
                                        <p:tgtEl>
                                          <p:spTgt spid="12"/>
                                        </p:tgtEl>
                                      </p:cBhvr>
                                    </p:animEffect>
                                  </p:childTnLst>
                                </p:cTn>
                              </p:par>
                            </p:childTnLst>
                          </p:cTn>
                        </p:par>
                        <p:par>
                          <p:cTn id="24" fill="hold">
                            <p:stCondLst>
                              <p:cond delay="7000"/>
                            </p:stCondLst>
                            <p:childTnLst>
                              <p:par>
                                <p:cTn id="25" presetID="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750" fill="hold"/>
                                        <p:tgtEl>
                                          <p:spTgt spid="18"/>
                                        </p:tgtEl>
                                        <p:attrNameLst>
                                          <p:attrName>ppt_x</p:attrName>
                                        </p:attrNameLst>
                                      </p:cBhvr>
                                      <p:tavLst>
                                        <p:tav tm="0">
                                          <p:val>
                                            <p:strVal val="0-#ppt_w/2"/>
                                          </p:val>
                                        </p:tav>
                                        <p:tav tm="100000">
                                          <p:val>
                                            <p:strVal val="#ppt_x"/>
                                          </p:val>
                                        </p:tav>
                                      </p:tavLst>
                                    </p:anim>
                                    <p:anim calcmode="lin" valueType="num">
                                      <p:cBhvr additive="base">
                                        <p:cTn id="28" dur="750" fill="hold"/>
                                        <p:tgtEl>
                                          <p:spTgt spid="18"/>
                                        </p:tgtEl>
                                        <p:attrNameLst>
                                          <p:attrName>ppt_y</p:attrName>
                                        </p:attrNameLst>
                                      </p:cBhvr>
                                      <p:tavLst>
                                        <p:tav tm="0">
                                          <p:val>
                                            <p:strVal val="#ppt_y"/>
                                          </p:val>
                                        </p:tav>
                                        <p:tav tm="100000">
                                          <p:val>
                                            <p:strVal val="#ppt_y"/>
                                          </p:val>
                                        </p:tav>
                                      </p:tavLst>
                                    </p:anim>
                                  </p:childTnLst>
                                </p:cTn>
                              </p:par>
                            </p:childTnLst>
                          </p:cTn>
                        </p:par>
                        <p:par>
                          <p:cTn id="29" fill="hold">
                            <p:stCondLst>
                              <p:cond delay="800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22"/>
                                        </p:tgtEl>
                                        <p:attrNameLst>
                                          <p:attrName>style.visibility</p:attrName>
                                        </p:attrNameLst>
                                      </p:cBhvr>
                                      <p:to>
                                        <p:strVal val="visible"/>
                                      </p:to>
                                    </p:set>
                                    <p:animEffect transition="in" filter="fade">
                                      <p:cBhvr>
                                        <p:cTn id="32" dur="750"/>
                                        <p:tgtEl>
                                          <p:spTgt spid="22"/>
                                        </p:tgtEl>
                                      </p:cBhvr>
                                    </p:animEffect>
                                  </p:childTnLst>
                                </p:cTn>
                              </p:par>
                            </p:childTnLst>
                          </p:cTn>
                        </p:par>
                        <p:par>
                          <p:cTn id="33" fill="hold">
                            <p:stCondLst>
                              <p:cond delay="9524"/>
                            </p:stCondLst>
                            <p:childTnLst>
                              <p:par>
                                <p:cTn id="34" presetID="22" presetClass="entr" presetSubtype="8"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750"/>
                                        <p:tgtEl>
                                          <p:spTgt spid="6"/>
                                        </p:tgtEl>
                                      </p:cBhvr>
                                    </p:animEffect>
                                  </p:childTnLst>
                                </p:cTn>
                              </p:par>
                            </p:childTnLst>
                          </p:cTn>
                        </p:par>
                        <p:par>
                          <p:cTn id="37" fill="hold">
                            <p:stCondLst>
                              <p:cond delay="10524"/>
                            </p:stCondLst>
                            <p:childTnLst>
                              <p:par>
                                <p:cTn id="38" presetID="22" presetClass="entr" presetSubtype="4"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750"/>
                                        <p:tgtEl>
                                          <p:spTgt spid="13"/>
                                        </p:tgtEl>
                                      </p:cBhvr>
                                    </p:animEffect>
                                  </p:childTnLst>
                                </p:cTn>
                              </p:par>
                            </p:childTnLst>
                          </p:cTn>
                        </p:par>
                        <p:par>
                          <p:cTn id="41" fill="hold">
                            <p:stCondLst>
                              <p:cond delay="11524"/>
                            </p:stCondLst>
                            <p:childTnLst>
                              <p:par>
                                <p:cTn id="42" presetID="2" presetClass="entr" presetSubtype="2"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750" fill="hold"/>
                                        <p:tgtEl>
                                          <p:spTgt spid="20"/>
                                        </p:tgtEl>
                                        <p:attrNameLst>
                                          <p:attrName>ppt_x</p:attrName>
                                        </p:attrNameLst>
                                      </p:cBhvr>
                                      <p:tavLst>
                                        <p:tav tm="0">
                                          <p:val>
                                            <p:strVal val="1+#ppt_w/2"/>
                                          </p:val>
                                        </p:tav>
                                        <p:tav tm="100000">
                                          <p:val>
                                            <p:strVal val="#ppt_x"/>
                                          </p:val>
                                        </p:tav>
                                      </p:tavLst>
                                    </p:anim>
                                    <p:anim calcmode="lin" valueType="num">
                                      <p:cBhvr additive="base">
                                        <p:cTn id="45" dur="750" fill="hold"/>
                                        <p:tgtEl>
                                          <p:spTgt spid="20"/>
                                        </p:tgtEl>
                                        <p:attrNameLst>
                                          <p:attrName>ppt_y</p:attrName>
                                        </p:attrNameLst>
                                      </p:cBhvr>
                                      <p:tavLst>
                                        <p:tav tm="0">
                                          <p:val>
                                            <p:strVal val="#ppt_y"/>
                                          </p:val>
                                        </p:tav>
                                        <p:tav tm="100000">
                                          <p:val>
                                            <p:strVal val="#ppt_y"/>
                                          </p:val>
                                        </p:tav>
                                      </p:tavLst>
                                    </p:anim>
                                  </p:childTnLst>
                                </p:cTn>
                              </p:par>
                            </p:childTnLst>
                          </p:cTn>
                        </p:par>
                        <p:par>
                          <p:cTn id="46" fill="hold">
                            <p:stCondLst>
                              <p:cond delay="12524"/>
                            </p:stCondLst>
                            <p:childTnLst>
                              <p:par>
                                <p:cTn id="47" presetID="10"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750"/>
                                        <p:tgtEl>
                                          <p:spTgt spid="24"/>
                                        </p:tgtEl>
                                      </p:cBhvr>
                                    </p:animEffect>
                                  </p:childTnLst>
                                </p:cTn>
                              </p:par>
                            </p:childTnLst>
                          </p:cTn>
                        </p:par>
                        <p:par>
                          <p:cTn id="50" fill="hold">
                            <p:stCondLst>
                              <p:cond delay="13524"/>
                            </p:stCondLst>
                            <p:childTnLst>
                              <p:par>
                                <p:cTn id="51" presetID="22" presetClass="entr" presetSubtype="8" fill="hold"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wipe(left)">
                                      <p:cBhvr>
                                        <p:cTn id="53" dur="750"/>
                                        <p:tgtEl>
                                          <p:spTgt spid="7"/>
                                        </p:tgtEl>
                                      </p:cBhvr>
                                    </p:animEffect>
                                  </p:childTnLst>
                                </p:cTn>
                              </p:par>
                            </p:childTnLst>
                          </p:cTn>
                        </p:par>
                        <p:par>
                          <p:cTn id="54" fill="hold">
                            <p:stCondLst>
                              <p:cond delay="14524"/>
                            </p:stCondLst>
                            <p:childTnLst>
                              <p:par>
                                <p:cTn id="55" presetID="22" presetClass="entr" presetSubtype="1"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750"/>
                                        <p:tgtEl>
                                          <p:spTgt spid="14"/>
                                        </p:tgtEl>
                                      </p:cBhvr>
                                    </p:animEffect>
                                  </p:childTnLst>
                                </p:cTn>
                              </p:par>
                            </p:childTnLst>
                          </p:cTn>
                        </p:par>
                        <p:par>
                          <p:cTn id="58" fill="hold">
                            <p:stCondLst>
                              <p:cond delay="15524"/>
                            </p:stCondLst>
                            <p:childTnLst>
                              <p:par>
                                <p:cTn id="59" presetID="2" presetClass="entr" presetSubtype="2"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750" fill="hold"/>
                                        <p:tgtEl>
                                          <p:spTgt spid="19"/>
                                        </p:tgtEl>
                                        <p:attrNameLst>
                                          <p:attrName>ppt_x</p:attrName>
                                        </p:attrNameLst>
                                      </p:cBhvr>
                                      <p:tavLst>
                                        <p:tav tm="0">
                                          <p:val>
                                            <p:strVal val="1+#ppt_w/2"/>
                                          </p:val>
                                        </p:tav>
                                        <p:tav tm="100000">
                                          <p:val>
                                            <p:strVal val="#ppt_x"/>
                                          </p:val>
                                        </p:tav>
                                      </p:tavLst>
                                    </p:anim>
                                    <p:anim calcmode="lin" valueType="num">
                                      <p:cBhvr additive="base">
                                        <p:cTn id="62" dur="750" fill="hold"/>
                                        <p:tgtEl>
                                          <p:spTgt spid="19"/>
                                        </p:tgtEl>
                                        <p:attrNameLst>
                                          <p:attrName>ppt_y</p:attrName>
                                        </p:attrNameLst>
                                      </p:cBhvr>
                                      <p:tavLst>
                                        <p:tav tm="0">
                                          <p:val>
                                            <p:strVal val="#ppt_y"/>
                                          </p:val>
                                        </p:tav>
                                        <p:tav tm="100000">
                                          <p:val>
                                            <p:strVal val="#ppt_y"/>
                                          </p:val>
                                        </p:tav>
                                      </p:tavLst>
                                    </p:anim>
                                  </p:childTnLst>
                                </p:cTn>
                              </p:par>
                            </p:childTnLst>
                          </p:cTn>
                        </p:par>
                        <p:par>
                          <p:cTn id="63" fill="hold">
                            <p:stCondLst>
                              <p:cond delay="16524"/>
                            </p:stCondLst>
                            <p:childTnLst>
                              <p:par>
                                <p:cTn id="64" presetID="10" presetClass="entr" presetSubtype="0" fill="hold" grpId="0" nodeType="afterEffect">
                                  <p:stCondLst>
                                    <p:cond delay="0"/>
                                  </p:stCondLst>
                                  <p:iterate type="lt">
                                    <p:tmPct val="10000"/>
                                  </p:iterate>
                                  <p:childTnLst>
                                    <p:set>
                                      <p:cBhvr>
                                        <p:cTn id="65" dur="1" fill="hold">
                                          <p:stCondLst>
                                            <p:cond delay="0"/>
                                          </p:stCondLst>
                                        </p:cTn>
                                        <p:tgtEl>
                                          <p:spTgt spid="23"/>
                                        </p:tgtEl>
                                        <p:attrNameLst>
                                          <p:attrName>style.visibility</p:attrName>
                                        </p:attrNameLst>
                                      </p:cBhvr>
                                      <p:to>
                                        <p:strVal val="visible"/>
                                      </p:to>
                                    </p:set>
                                    <p:animEffect transition="in" filter="fade">
                                      <p:cBhvr>
                                        <p:cTn id="66" dur="750"/>
                                        <p:tgtEl>
                                          <p:spTgt spid="23"/>
                                        </p:tgtEl>
                                      </p:cBhvr>
                                    </p:animEffect>
                                  </p:childTnLst>
                                </p:cTn>
                              </p:par>
                            </p:childTnLst>
                          </p:cTn>
                        </p:par>
                        <p:par>
                          <p:cTn id="67" fill="hold">
                            <p:stCondLst>
                              <p:cond delay="17549"/>
                            </p:stCondLst>
                            <p:childTnLst>
                              <p:par>
                                <p:cTn id="68" presetID="22" presetClass="entr" presetSubtype="8" fill="hold" nodeType="after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750"/>
                                        <p:tgtEl>
                                          <p:spTgt spid="8"/>
                                        </p:tgtEl>
                                      </p:cBhvr>
                                    </p:animEffect>
                                  </p:childTnLst>
                                </p:cTn>
                              </p:par>
                            </p:childTnLst>
                          </p:cTn>
                        </p:par>
                        <p:par>
                          <p:cTn id="71" fill="hold">
                            <p:stCondLst>
                              <p:cond delay="18549"/>
                            </p:stCondLst>
                            <p:childTnLst>
                              <p:par>
                                <p:cTn id="72" presetID="22" presetClass="entr" presetSubtype="4" fill="hold"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down)">
                                      <p:cBhvr>
                                        <p:cTn id="74" dur="750"/>
                                        <p:tgtEl>
                                          <p:spTgt spid="15"/>
                                        </p:tgtEl>
                                      </p:cBhvr>
                                    </p:animEffect>
                                  </p:childTnLst>
                                </p:cTn>
                              </p:par>
                            </p:childTnLst>
                          </p:cTn>
                        </p:par>
                        <p:par>
                          <p:cTn id="75" fill="hold">
                            <p:stCondLst>
                              <p:cond delay="19549"/>
                            </p:stCondLst>
                            <p:childTnLst>
                              <p:par>
                                <p:cTn id="76" presetID="2" presetClass="entr" presetSubtype="2"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 calcmode="lin" valueType="num">
                                      <p:cBhvr additive="base">
                                        <p:cTn id="78" dur="750" fill="hold"/>
                                        <p:tgtEl>
                                          <p:spTgt spid="21"/>
                                        </p:tgtEl>
                                        <p:attrNameLst>
                                          <p:attrName>ppt_x</p:attrName>
                                        </p:attrNameLst>
                                      </p:cBhvr>
                                      <p:tavLst>
                                        <p:tav tm="0">
                                          <p:val>
                                            <p:strVal val="1+#ppt_w/2"/>
                                          </p:val>
                                        </p:tav>
                                        <p:tav tm="100000">
                                          <p:val>
                                            <p:strVal val="#ppt_x"/>
                                          </p:val>
                                        </p:tav>
                                      </p:tavLst>
                                    </p:anim>
                                    <p:anim calcmode="lin" valueType="num">
                                      <p:cBhvr additive="base">
                                        <p:cTn id="79" dur="750" fill="hold"/>
                                        <p:tgtEl>
                                          <p:spTgt spid="21"/>
                                        </p:tgtEl>
                                        <p:attrNameLst>
                                          <p:attrName>ppt_y</p:attrName>
                                        </p:attrNameLst>
                                      </p:cBhvr>
                                      <p:tavLst>
                                        <p:tav tm="0">
                                          <p:val>
                                            <p:strVal val="#ppt_y"/>
                                          </p:val>
                                        </p:tav>
                                        <p:tav tm="100000">
                                          <p:val>
                                            <p:strVal val="#ppt_y"/>
                                          </p:val>
                                        </p:tav>
                                      </p:tavLst>
                                    </p:anim>
                                  </p:childTnLst>
                                </p:cTn>
                              </p:par>
                            </p:childTnLst>
                          </p:cTn>
                        </p:par>
                        <p:par>
                          <p:cTn id="80" fill="hold">
                            <p:stCondLst>
                              <p:cond delay="20549"/>
                            </p:stCondLst>
                            <p:childTnLst>
                              <p:par>
                                <p:cTn id="81" presetID="10" presetClass="entr" presetSubtype="0" fill="hold" grpId="0" nodeType="afterEffect">
                                  <p:stCondLst>
                                    <p:cond delay="0"/>
                                  </p:stCondLst>
                                  <p:iterate type="lt">
                                    <p:tmPct val="10000"/>
                                  </p:iterate>
                                  <p:childTnLst>
                                    <p:set>
                                      <p:cBhvr>
                                        <p:cTn id="82" dur="1" fill="hold">
                                          <p:stCondLst>
                                            <p:cond delay="0"/>
                                          </p:stCondLst>
                                        </p:cTn>
                                        <p:tgtEl>
                                          <p:spTgt spid="25"/>
                                        </p:tgtEl>
                                        <p:attrNameLst>
                                          <p:attrName>style.visibility</p:attrName>
                                        </p:attrNameLst>
                                      </p:cBhvr>
                                      <p:to>
                                        <p:strVal val="visible"/>
                                      </p:to>
                                    </p:set>
                                    <p:animEffect transition="in" filter="fade">
                                      <p:cBhvr>
                                        <p:cTn id="83" dur="750"/>
                                        <p:tgtEl>
                                          <p:spTgt spid="25"/>
                                        </p:tgtEl>
                                      </p:cBhvr>
                                    </p:animEffect>
                                  </p:childTnLst>
                                </p:cTn>
                              </p:par>
                            </p:childTnLst>
                          </p:cTn>
                        </p:par>
                        <p:par>
                          <p:cTn id="84" fill="hold">
                            <p:stCondLst>
                              <p:cond delay="22575"/>
                            </p:stCondLst>
                            <p:childTnLst>
                              <p:par>
                                <p:cTn id="85" presetID="22" presetClass="entr" presetSubtype="8" fill="hold" nodeType="after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wipe(left)">
                                      <p:cBhvr>
                                        <p:cTn id="87" dur="750"/>
                                        <p:tgtEl>
                                          <p:spTgt spid="26"/>
                                        </p:tgtEl>
                                      </p:cBhvr>
                                    </p:animEffect>
                                  </p:childTnLst>
                                </p:cTn>
                              </p:par>
                            </p:childTnLst>
                          </p:cTn>
                        </p:par>
                        <p:par>
                          <p:cTn id="88" fill="hold">
                            <p:stCondLst>
                              <p:cond delay="23575"/>
                            </p:stCondLst>
                            <p:childTnLst>
                              <p:par>
                                <p:cTn id="89" presetID="22" presetClass="entr" presetSubtype="1" fill="hold"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up)">
                                      <p:cBhvr>
                                        <p:cTn id="91" dur="750"/>
                                        <p:tgtEl>
                                          <p:spTgt spid="27"/>
                                        </p:tgtEl>
                                      </p:cBhvr>
                                    </p:animEffect>
                                  </p:childTnLst>
                                </p:cTn>
                              </p:par>
                            </p:childTnLst>
                          </p:cTn>
                        </p:par>
                        <p:par>
                          <p:cTn id="92" fill="hold">
                            <p:stCondLst>
                              <p:cond delay="24575"/>
                            </p:stCondLst>
                            <p:childTnLst>
                              <p:par>
                                <p:cTn id="93" presetID="2" presetClass="entr" presetSubtype="2"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additive="base">
                                        <p:cTn id="95" dur="750" fill="hold"/>
                                        <p:tgtEl>
                                          <p:spTgt spid="28"/>
                                        </p:tgtEl>
                                        <p:attrNameLst>
                                          <p:attrName>ppt_x</p:attrName>
                                        </p:attrNameLst>
                                      </p:cBhvr>
                                      <p:tavLst>
                                        <p:tav tm="0">
                                          <p:val>
                                            <p:strVal val="1+#ppt_w/2"/>
                                          </p:val>
                                        </p:tav>
                                        <p:tav tm="100000">
                                          <p:val>
                                            <p:strVal val="#ppt_x"/>
                                          </p:val>
                                        </p:tav>
                                      </p:tavLst>
                                    </p:anim>
                                    <p:anim calcmode="lin" valueType="num">
                                      <p:cBhvr additive="base">
                                        <p:cTn id="96" dur="750" fill="hold"/>
                                        <p:tgtEl>
                                          <p:spTgt spid="28"/>
                                        </p:tgtEl>
                                        <p:attrNameLst>
                                          <p:attrName>ppt_y</p:attrName>
                                        </p:attrNameLst>
                                      </p:cBhvr>
                                      <p:tavLst>
                                        <p:tav tm="0">
                                          <p:val>
                                            <p:strVal val="#ppt_y"/>
                                          </p:val>
                                        </p:tav>
                                        <p:tav tm="100000">
                                          <p:val>
                                            <p:strVal val="#ppt_y"/>
                                          </p:val>
                                        </p:tav>
                                      </p:tavLst>
                                    </p:anim>
                                  </p:childTnLst>
                                </p:cTn>
                              </p:par>
                            </p:childTnLst>
                          </p:cTn>
                        </p:par>
                        <p:par>
                          <p:cTn id="97" fill="hold">
                            <p:stCondLst>
                              <p:cond delay="25575"/>
                            </p:stCondLst>
                            <p:childTnLst>
                              <p:par>
                                <p:cTn id="98" presetID="10" presetClass="entr" presetSubtype="0" fill="hold" grpId="0" nodeType="afterEffect">
                                  <p:stCondLst>
                                    <p:cond delay="0"/>
                                  </p:stCondLst>
                                  <p:iterate type="lt">
                                    <p:tmPct val="10000"/>
                                  </p:iterate>
                                  <p:childTnLst>
                                    <p:set>
                                      <p:cBhvr>
                                        <p:cTn id="99" dur="1" fill="hold">
                                          <p:stCondLst>
                                            <p:cond delay="0"/>
                                          </p:stCondLst>
                                        </p:cTn>
                                        <p:tgtEl>
                                          <p:spTgt spid="29"/>
                                        </p:tgtEl>
                                        <p:attrNameLst>
                                          <p:attrName>style.visibility</p:attrName>
                                        </p:attrNameLst>
                                      </p:cBhvr>
                                      <p:to>
                                        <p:strVal val="visible"/>
                                      </p:to>
                                    </p:set>
                                    <p:animEffect transition="in" filter="fade">
                                      <p:cBhvr>
                                        <p:cTn id="100" dur="750"/>
                                        <p:tgtEl>
                                          <p:spTgt spid="29"/>
                                        </p:tgtEl>
                                      </p:cBhvr>
                                    </p:animEffect>
                                  </p:childTnLst>
                                </p:cTn>
                              </p:par>
                            </p:childTnLst>
                          </p:cTn>
                        </p:par>
                        <p:par>
                          <p:cTn id="101" fill="hold">
                            <p:stCondLst>
                              <p:cond delay="27600"/>
                            </p:stCondLst>
                            <p:childTnLst>
                              <p:par>
                                <p:cTn id="102" presetID="22" presetClass="entr" presetSubtype="8" fill="hold" nodeType="afterEffect">
                                  <p:stCondLst>
                                    <p:cond delay="0"/>
                                  </p:stCondLst>
                                  <p:childTnLst>
                                    <p:set>
                                      <p:cBhvr>
                                        <p:cTn id="103" dur="1" fill="hold">
                                          <p:stCondLst>
                                            <p:cond delay="0"/>
                                          </p:stCondLst>
                                        </p:cTn>
                                        <p:tgtEl>
                                          <p:spTgt spid="9"/>
                                        </p:tgtEl>
                                        <p:attrNameLst>
                                          <p:attrName>style.visibility</p:attrName>
                                        </p:attrNameLst>
                                      </p:cBhvr>
                                      <p:to>
                                        <p:strVal val="visible"/>
                                      </p:to>
                                    </p:set>
                                    <p:animEffect transition="in" filter="wipe(left)">
                                      <p:cBhvr>
                                        <p:cTn id="104" dur="750"/>
                                        <p:tgtEl>
                                          <p:spTgt spid="9"/>
                                        </p:tgtEl>
                                      </p:cBhvr>
                                    </p:animEffect>
                                  </p:childTnLst>
                                </p:cTn>
                              </p:par>
                            </p:childTnLst>
                          </p:cTn>
                        </p:par>
                        <p:par>
                          <p:cTn id="105" fill="hold">
                            <p:stCondLst>
                              <p:cond delay="28600"/>
                            </p:stCondLst>
                            <p:childTnLst>
                              <p:par>
                                <p:cTn id="106" presetID="22" presetClass="entr" presetSubtype="1" fill="hold" nodeType="afterEffect">
                                  <p:stCondLst>
                                    <p:cond delay="0"/>
                                  </p:stCondLst>
                                  <p:childTnLst>
                                    <p:set>
                                      <p:cBhvr>
                                        <p:cTn id="107" dur="1" fill="hold">
                                          <p:stCondLst>
                                            <p:cond delay="0"/>
                                          </p:stCondLst>
                                        </p:cTn>
                                        <p:tgtEl>
                                          <p:spTgt spid="11"/>
                                        </p:tgtEl>
                                        <p:attrNameLst>
                                          <p:attrName>style.visibility</p:attrName>
                                        </p:attrNameLst>
                                      </p:cBhvr>
                                      <p:to>
                                        <p:strVal val="visible"/>
                                      </p:to>
                                    </p:set>
                                    <p:animEffect transition="in" filter="wipe(up)">
                                      <p:cBhvr>
                                        <p:cTn id="108" dur="750"/>
                                        <p:tgtEl>
                                          <p:spTgt spid="11"/>
                                        </p:tgtEl>
                                      </p:cBhvr>
                                    </p:animEffect>
                                  </p:childTnLst>
                                </p:cTn>
                              </p:par>
                            </p:childTnLst>
                          </p:cTn>
                        </p:par>
                        <p:par>
                          <p:cTn id="109" fill="hold">
                            <p:stCondLst>
                              <p:cond delay="29600"/>
                            </p:stCondLst>
                            <p:childTnLst>
                              <p:par>
                                <p:cTn id="110" presetID="22" presetClass="entr" presetSubtype="2" fill="hold" nodeType="afterEffect">
                                  <p:stCondLst>
                                    <p:cond delay="0"/>
                                  </p:stCondLst>
                                  <p:childTnLst>
                                    <p:set>
                                      <p:cBhvr>
                                        <p:cTn id="111" dur="1" fill="hold">
                                          <p:stCondLst>
                                            <p:cond delay="0"/>
                                          </p:stCondLst>
                                        </p:cTn>
                                        <p:tgtEl>
                                          <p:spTgt spid="10"/>
                                        </p:tgtEl>
                                        <p:attrNameLst>
                                          <p:attrName>style.visibility</p:attrName>
                                        </p:attrNameLst>
                                      </p:cBhvr>
                                      <p:to>
                                        <p:strVal val="visible"/>
                                      </p:to>
                                    </p:set>
                                    <p:animEffect transition="in" filter="wipe(right)">
                                      <p:cBhvr>
                                        <p:cTn id="112" dur="750"/>
                                        <p:tgtEl>
                                          <p:spTgt spid="10"/>
                                        </p:tgtEl>
                                      </p:cBhvr>
                                    </p:animEffect>
                                  </p:childTnLst>
                                </p:cTn>
                              </p:par>
                            </p:childTnLst>
                          </p:cTn>
                        </p:par>
                        <p:par>
                          <p:cTn id="113" fill="hold">
                            <p:stCondLst>
                              <p:cond delay="30600"/>
                            </p:stCondLst>
                            <p:childTnLst>
                              <p:par>
                                <p:cTn id="114" presetID="10" presetClass="entr" presetSubtype="0" fill="hold" grpId="0" nodeType="afterEffect">
                                  <p:stCondLst>
                                    <p:cond delay="0"/>
                                  </p:stCondLst>
                                  <p:iterate type="lt">
                                    <p:tmPct val="10000"/>
                                  </p:iterate>
                                  <p:childTnLst>
                                    <p:set>
                                      <p:cBhvr>
                                        <p:cTn id="115" dur="1" fill="hold">
                                          <p:stCondLst>
                                            <p:cond delay="0"/>
                                          </p:stCondLst>
                                        </p:cTn>
                                        <p:tgtEl>
                                          <p:spTgt spid="17"/>
                                        </p:tgtEl>
                                        <p:attrNameLst>
                                          <p:attrName>style.visibility</p:attrName>
                                        </p:attrNameLst>
                                      </p:cBhvr>
                                      <p:to>
                                        <p:strVal val="visible"/>
                                      </p:to>
                                    </p:set>
                                    <p:animEffect transition="in" filter="fade">
                                      <p:cBhvr>
                                        <p:cTn id="11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19" grpId="0" animBg="1"/>
      <p:bldP spid="20" grpId="0" animBg="1"/>
      <p:bldP spid="21" grpId="0" animBg="1"/>
      <p:bldP spid="22" grpId="0"/>
      <p:bldP spid="23" grpId="0"/>
      <p:bldP spid="24" grpId="0"/>
      <p:bldP spid="25" grpId="0"/>
      <p:bldP spid="28" grpId="0" animBg="1"/>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16275" y="2642235"/>
            <a:ext cx="7943850" cy="1014730"/>
          </a:xfrm>
          <a:prstGeom prst="rect">
            <a:avLst/>
          </a:prstGeom>
          <a:noFill/>
        </p:spPr>
        <p:txBody>
          <a:bodyPr wrap="square" rtlCol="0">
            <a:spAutoFit/>
          </a:bodyPr>
          <a:lstStyle/>
          <a:p>
            <a:r>
              <a:rPr lang="en-US" altLang="zh-CN" sz="6000" b="1" dirty="0">
                <a:solidFill>
                  <a:schemeClr val="accent1"/>
                </a:solidFill>
                <a:cs typeface="+mn-ea"/>
                <a:sym typeface="+mn-lt"/>
              </a:rPr>
              <a:t>video</a:t>
            </a:r>
            <a:endParaRPr lang="en-US" altLang="zh-CN" sz="6000" b="1" dirty="0">
              <a:solidFill>
                <a:schemeClr val="accent1"/>
              </a:solidFill>
              <a:cs typeface="+mn-ea"/>
              <a:sym typeface="+mn-lt"/>
            </a:endParaRPr>
          </a:p>
        </p:txBody>
      </p:sp>
      <p:cxnSp>
        <p:nvCxnSpPr>
          <p:cNvPr id="4" name="直接连接符 3"/>
          <p:cNvCxnSpPr/>
          <p:nvPr/>
        </p:nvCxnSpPr>
        <p:spPr>
          <a:xfrm flipH="1" flipV="1">
            <a:off x="762000" y="2552700"/>
            <a:ext cx="109875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81050" y="2565231"/>
            <a:ext cx="0" cy="1168569"/>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762000" y="3733800"/>
            <a:ext cx="1068705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 name="967718625_1_0">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4013835" y="1177925"/>
            <a:ext cx="6772275" cy="3943985"/>
          </a:xfrm>
          <a:prstGeom prst="rect">
            <a:avLst/>
          </a:prstGeom>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250"/>
                                        <p:tgtEl>
                                          <p:spTgt spid="4"/>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250"/>
                                        <p:tgtEl>
                                          <p:spTgt spid="5"/>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video fullScrn="0">
              <p:cMediaNode>
                <p:cTn id="21" fill="hold" display="1">
                  <p:stCondLst>
                    <p:cond delay="indefinite"/>
                  </p:stCondLst>
                  <p:endCondLst>
                    <p:cond evt="onNext">
                      <p:tgtEl>
                        <p:sldTgt/>
                      </p:tgtEl>
                    </p:cond>
                    <p:cond evt="onPrev">
                      <p:tgtEl>
                        <p:sldTgt/>
                      </p:tgtEl>
                    </p:cond>
                  </p:endCondLst>
                </p:cTn>
                <p:tgtEl>
                  <p:spTgt spid="10"/>
                </p:tgtEl>
              </p:cMediaNode>
            </p:video>
            <p:seq concurrent="1" nextAc="seek">
              <p:cTn id="22" restart="whenNotActive" fill="hold" evtFilter="cancelBubble" nodeType="interactiveSeq">
                <p:stCondLst>
                  <p:cond evt="onClick" delay="0">
                    <p:tgtEl>
                      <p:spTgt spid="10"/>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additive="base">
                                        <p:cTn id="26" dur="1" fill="hold"/>
                                        <p:tgtEl>
                                          <p:spTgt spid="10"/>
                                        </p:tgtEl>
                                      </p:cBhvr>
                                    </p:cmd>
                                  </p:childTnLst>
                                </p:cTn>
                              </p:par>
                            </p:childTnLst>
                          </p:cTn>
                        </p:par>
                      </p:childTnLst>
                    </p:cTn>
                  </p:par>
                </p:childTnLst>
              </p:cTn>
              <p:nextCondLst>
                <p:cond evt="onClick" delay="0">
                  <p:tgtEl>
                    <p:spTgt spid="10"/>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2485" y="374333"/>
            <a:ext cx="1461770" cy="521970"/>
          </a:xfrm>
        </p:spPr>
        <p:txBody>
          <a:bodyPr wrap="square"/>
          <a:lstStyle/>
          <a:p>
            <a:r>
              <a:rPr lang="zh-CN" altLang="en-US" dirty="0"/>
              <a:t>作用</a:t>
            </a:r>
            <a:endParaRPr lang="zh-CN" altLang="en-US" dirty="0"/>
          </a:p>
        </p:txBody>
      </p:sp>
      <p:sp>
        <p:nvSpPr>
          <p:cNvPr id="9" name="文本框 8"/>
          <p:cNvSpPr txBox="1"/>
          <p:nvPr/>
        </p:nvSpPr>
        <p:spPr>
          <a:xfrm>
            <a:off x="405641" y="4153444"/>
            <a:ext cx="2135748" cy="922020"/>
          </a:xfrm>
          <a:prstGeom prst="rect">
            <a:avLst/>
          </a:prstGeom>
          <a:noFill/>
        </p:spPr>
        <p:txBody>
          <a:bodyPr wrap="square" rtlCol="0">
            <a:spAutoFit/>
          </a:bodyPr>
          <a:lstStyle/>
          <a:p>
            <a:pPr algn="ctr"/>
            <a:r>
              <a:rPr lang="zh-CN" altLang="en-US" dirty="0">
                <a:solidFill>
                  <a:schemeClr val="bg1"/>
                </a:solidFill>
              </a:rPr>
              <a:t>(一)市场良性竞争为农产品流通发展提供原动力  </a:t>
            </a:r>
            <a:endParaRPr lang="zh-CN" altLang="en-US" dirty="0">
              <a:solidFill>
                <a:schemeClr val="bg1"/>
              </a:solidFill>
            </a:endParaRPr>
          </a:p>
        </p:txBody>
      </p:sp>
      <p:sp>
        <p:nvSpPr>
          <p:cNvPr id="10" name="矩形 9"/>
          <p:cNvSpPr/>
          <p:nvPr/>
        </p:nvSpPr>
        <p:spPr>
          <a:xfrm>
            <a:off x="957552" y="5404961"/>
            <a:ext cx="955343" cy="682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3433629" y="4153444"/>
            <a:ext cx="2135748" cy="922020"/>
          </a:xfrm>
          <a:prstGeom prst="rect">
            <a:avLst/>
          </a:prstGeom>
          <a:noFill/>
        </p:spPr>
        <p:txBody>
          <a:bodyPr wrap="square" rtlCol="0">
            <a:spAutoFit/>
          </a:bodyPr>
          <a:lstStyle/>
          <a:p>
            <a:pPr algn="ctr"/>
            <a:r>
              <a:rPr lang="zh-CN" altLang="en-US" dirty="0">
                <a:solidFill>
                  <a:schemeClr val="bg1"/>
                </a:solidFill>
              </a:rPr>
              <a:t>(二)区块链互信体系是农产品流通发展的推动力</a:t>
            </a:r>
            <a:endParaRPr lang="zh-CN" altLang="en-US" dirty="0">
              <a:solidFill>
                <a:schemeClr val="bg1"/>
              </a:solidFill>
            </a:endParaRPr>
          </a:p>
        </p:txBody>
      </p:sp>
      <p:sp>
        <p:nvSpPr>
          <p:cNvPr id="13" name="矩形 12"/>
          <p:cNvSpPr/>
          <p:nvPr/>
        </p:nvSpPr>
        <p:spPr>
          <a:xfrm>
            <a:off x="4024275" y="5404961"/>
            <a:ext cx="955343" cy="682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141577" y="4153444"/>
            <a:ext cx="2135748" cy="1198880"/>
          </a:xfrm>
          <a:prstGeom prst="rect">
            <a:avLst/>
          </a:prstGeom>
          <a:noFill/>
        </p:spPr>
        <p:txBody>
          <a:bodyPr wrap="square" rtlCol="0">
            <a:spAutoFit/>
          </a:bodyPr>
          <a:lstStyle/>
          <a:p>
            <a:pPr algn="ctr"/>
            <a:r>
              <a:rPr lang="zh-CN" altLang="en-US" dirty="0">
                <a:solidFill>
                  <a:schemeClr val="bg1"/>
                </a:solidFill>
              </a:rPr>
              <a:t>(三)强有力的区块链技术支撑是促进农产品流通模式创新的保障力</a:t>
            </a:r>
            <a:endParaRPr lang="zh-CN" altLang="en-US" dirty="0">
              <a:solidFill>
                <a:schemeClr val="bg1"/>
              </a:solidFill>
            </a:endParaRPr>
          </a:p>
        </p:txBody>
      </p:sp>
      <p:sp>
        <p:nvSpPr>
          <p:cNvPr id="16" name="矩形 15"/>
          <p:cNvSpPr/>
          <p:nvPr/>
        </p:nvSpPr>
        <p:spPr>
          <a:xfrm>
            <a:off x="6732223" y="5404961"/>
            <a:ext cx="955343" cy="682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909215" y="4153444"/>
            <a:ext cx="2135748" cy="922020"/>
          </a:xfrm>
          <a:prstGeom prst="rect">
            <a:avLst/>
          </a:prstGeom>
          <a:noFill/>
        </p:spPr>
        <p:txBody>
          <a:bodyPr wrap="square" rtlCol="0">
            <a:spAutoFit/>
          </a:bodyPr>
          <a:lstStyle/>
          <a:p>
            <a:pPr algn="ctr"/>
            <a:r>
              <a:rPr lang="zh-CN" altLang="en-US" dirty="0">
                <a:solidFill>
                  <a:schemeClr val="bg1"/>
                </a:solidFill>
              </a:rPr>
              <a:t>(四)多方积极协作成为农产品流通创新发展的带动力 </a:t>
            </a:r>
            <a:endParaRPr lang="zh-CN" altLang="en-US" dirty="0">
              <a:solidFill>
                <a:schemeClr val="bg1"/>
              </a:solidFill>
            </a:endParaRPr>
          </a:p>
        </p:txBody>
      </p:sp>
      <p:sp>
        <p:nvSpPr>
          <p:cNvPr id="19" name="矩形 18"/>
          <p:cNvSpPr/>
          <p:nvPr/>
        </p:nvSpPr>
        <p:spPr>
          <a:xfrm>
            <a:off x="9590666" y="5404961"/>
            <a:ext cx="955343" cy="682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2"/>
          <p:cNvPicPr>
            <a:picLocks noChangeAspect="1"/>
          </p:cNvPicPr>
          <p:nvPr/>
        </p:nvPicPr>
        <p:blipFill>
          <a:blip r:embed="rId1"/>
          <a:stretch>
            <a:fillRect/>
          </a:stretch>
        </p:blipFill>
        <p:spPr>
          <a:xfrm>
            <a:off x="631825" y="1892300"/>
            <a:ext cx="4846955" cy="2134870"/>
          </a:xfrm>
          <a:prstGeom prst="rect">
            <a:avLst/>
          </a:prstGeom>
        </p:spPr>
      </p:pic>
      <p:pic>
        <p:nvPicPr>
          <p:cNvPr id="26" name="图片 25" descr="3"/>
          <p:cNvPicPr>
            <a:picLocks noChangeAspect="1"/>
          </p:cNvPicPr>
          <p:nvPr/>
        </p:nvPicPr>
        <p:blipFill>
          <a:blip r:embed="rId2"/>
          <a:stretch>
            <a:fillRect/>
          </a:stretch>
        </p:blipFill>
        <p:spPr>
          <a:xfrm>
            <a:off x="6283960" y="1864995"/>
            <a:ext cx="4685665" cy="2162175"/>
          </a:xfrm>
          <a:prstGeom prst="rect">
            <a:avLst/>
          </a:prstGeom>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1000"/>
                            </p:stCondLst>
                            <p:childTnLst>
                              <p:par>
                                <p:cTn id="9" presetID="16" presetClass="entr" presetSubtype="37"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outVertical)">
                                      <p:cBhvr>
                                        <p:cTn id="11" dur="500"/>
                                        <p:tgtEl>
                                          <p:spTgt spid="10"/>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500"/>
                            </p:stCondLst>
                            <p:childTnLst>
                              <p:par>
                                <p:cTn id="16" presetID="16" presetClass="entr" presetSubtype="37"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arn(outVertical)">
                                      <p:cBhvr>
                                        <p:cTn id="18" dur="500"/>
                                        <p:tgtEl>
                                          <p:spTgt spid="13"/>
                                        </p:tgtEl>
                                      </p:cBhvr>
                                    </p:animEffect>
                                  </p:childTnLst>
                                </p:cTn>
                              </p:par>
                              <p:par>
                                <p:cTn id="19" presetID="10" presetClass="entr" presetSubtype="0" fill="hold" grpId="0" nodeType="withEffect">
                                  <p:stCondLst>
                                    <p:cond delay="50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par>
                          <p:cTn id="22" fill="hold">
                            <p:stCondLst>
                              <p:cond delay="2000"/>
                            </p:stCondLst>
                            <p:childTnLst>
                              <p:par>
                                <p:cTn id="23" presetID="16" presetClass="entr" presetSubtype="37"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outVertical)">
                                      <p:cBhvr>
                                        <p:cTn id="25" dur="500"/>
                                        <p:tgtEl>
                                          <p:spTgt spid="16"/>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2500"/>
                            </p:stCondLst>
                            <p:childTnLst>
                              <p:par>
                                <p:cTn id="30" presetID="16" presetClass="entr" presetSubtype="37"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outVertical)">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ldLvl="0" animBg="1"/>
      <p:bldP spid="12" grpId="0"/>
      <p:bldP spid="13" grpId="0" bldLvl="0" animBg="1"/>
      <p:bldP spid="15" grpId="0"/>
      <p:bldP spid="16" grpId="0" bldLvl="0" animBg="1"/>
      <p:bldP spid="18" grpId="0"/>
      <p:bldP spid="1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374015"/>
            <a:ext cx="7547610" cy="521970"/>
          </a:xfrm>
        </p:spPr>
        <p:txBody>
          <a:bodyPr wrap="square"/>
          <a:lstStyle/>
          <a:p>
            <a:r>
              <a:rPr lang="zh-CN" altLang="en-US" dirty="0">
                <a:sym typeface="+mn-ea"/>
              </a:rPr>
              <a:t>(一)市场良性竞争为农产品流通发展提供原动力 </a:t>
            </a:r>
            <a:endParaRPr lang="zh-CN" altLang="en-US" dirty="0"/>
          </a:p>
        </p:txBody>
      </p:sp>
      <p:cxnSp>
        <p:nvCxnSpPr>
          <p:cNvPr id="3" name="直接连接符 2"/>
          <p:cNvCxnSpPr>
            <a:endCxn id="4" idx="0"/>
          </p:cNvCxnSpPr>
          <p:nvPr/>
        </p:nvCxnSpPr>
        <p:spPr>
          <a:xfrm>
            <a:off x="1547600" y="1377570"/>
            <a:ext cx="0" cy="55955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1383827" y="1937128"/>
            <a:ext cx="341194" cy="3411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1</a:t>
            </a:r>
            <a:endParaRPr lang="zh-CN" altLang="en-US" sz="16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1912479" y="1543711"/>
            <a:ext cx="9156841" cy="1322070"/>
          </a:xfrm>
          <a:prstGeom prst="rect">
            <a:avLst/>
          </a:prstGeom>
          <a:noFill/>
        </p:spPr>
        <p:txBody>
          <a:bodyPr wrap="square" rtlCol="0">
            <a:spAutoFit/>
          </a:bodyPr>
          <a:lstStyle/>
          <a:p>
            <a:pP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 农产品流通产业链涉及利益相关方众多,产品价格、供需等外部因素以及农产品内部行业信息不透明、各环节利益冲突等内部因素,都会削弱农产品流通供应链条的稳定性,导致农产品相关信息难以共享、运输配送难以监控、农产品质量安全信息无法追溯等问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a:stCxn id="4" idx="4"/>
            <a:endCxn id="7" idx="0"/>
          </p:cNvCxnSpPr>
          <p:nvPr/>
        </p:nvCxnSpPr>
        <p:spPr>
          <a:xfrm>
            <a:off x="1554424" y="2278322"/>
            <a:ext cx="0" cy="34317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493009" y="2621492"/>
            <a:ext cx="122829" cy="1228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a:stCxn id="7" idx="4"/>
          </p:cNvCxnSpPr>
          <p:nvPr/>
        </p:nvCxnSpPr>
        <p:spPr>
          <a:xfrm>
            <a:off x="1554424" y="2744321"/>
            <a:ext cx="0" cy="49448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1383827" y="3087491"/>
            <a:ext cx="341194" cy="3411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2</a:t>
            </a:r>
            <a:endParaRPr lang="zh-CN" altLang="en-US" sz="16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1983599" y="2865573"/>
            <a:ext cx="9156841" cy="706755"/>
          </a:xfrm>
          <a:prstGeom prst="rect">
            <a:avLst/>
          </a:prstGeom>
          <a:noFill/>
        </p:spPr>
        <p:txBody>
          <a:bodyPr wrap="square" rtlCol="0">
            <a:spAutoFit/>
          </a:bodyPr>
          <a:lstStyle/>
          <a:p>
            <a:pPr>
              <a:spcBef>
                <a:spcPts val="600"/>
              </a:spcBef>
            </a:pPr>
            <a:r>
              <a:rPr lang="en-US" altLang="zh-CN" sz="2000" b="1" dirty="0">
                <a:solidFill>
                  <a:schemeClr val="bg1"/>
                </a:solidFill>
                <a:latin typeface="微软雅黑" panose="020B0503020204020204" pitchFamily="34" charset="-122"/>
                <a:ea typeface="微软雅黑" panose="020B0503020204020204" pitchFamily="34" charset="-122"/>
              </a:rPr>
              <a:t>在农产品生产环节容易出现降低成本生产、以次充好等问题,在农产品经销零售环节容易出现因储存不当导致产品变质等问题</a:t>
            </a:r>
            <a:endParaRPr lang="en-US" altLang="zh-CN" sz="2000" b="1" dirty="0">
              <a:solidFill>
                <a:schemeClr val="bg1"/>
              </a:solidFill>
              <a:latin typeface="微软雅黑" panose="020B0503020204020204" pitchFamily="34" charset="-122"/>
              <a:ea typeface="微软雅黑" panose="020B0503020204020204" pitchFamily="34" charset="-122"/>
            </a:endParaRPr>
          </a:p>
        </p:txBody>
      </p:sp>
      <p:cxnSp>
        <p:nvCxnSpPr>
          <p:cNvPr id="11" name="直接连接符 10"/>
          <p:cNvCxnSpPr>
            <a:stCxn id="9" idx="4"/>
            <a:endCxn id="12" idx="0"/>
          </p:cNvCxnSpPr>
          <p:nvPr/>
        </p:nvCxnSpPr>
        <p:spPr>
          <a:xfrm>
            <a:off x="1554424" y="3428685"/>
            <a:ext cx="0" cy="34317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1493009" y="3771855"/>
            <a:ext cx="122829" cy="1228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a:stCxn id="12" idx="4"/>
            <a:endCxn id="14" idx="0"/>
          </p:cNvCxnSpPr>
          <p:nvPr/>
        </p:nvCxnSpPr>
        <p:spPr>
          <a:xfrm>
            <a:off x="1554424" y="3894684"/>
            <a:ext cx="0" cy="34317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1383827" y="4237854"/>
            <a:ext cx="341194" cy="3411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3</a:t>
            </a:r>
            <a:endParaRPr lang="zh-CN" altLang="en-US" sz="1600"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1983599" y="3998840"/>
            <a:ext cx="9156841" cy="1060450"/>
          </a:xfrm>
          <a:prstGeom prst="rect">
            <a:avLst/>
          </a:prstGeom>
          <a:noFill/>
        </p:spPr>
        <p:txBody>
          <a:bodyPr wrap="square" rtlCol="0">
            <a:spAutoFit/>
          </a:bodyPr>
          <a:lstStyle/>
          <a:p>
            <a:pPr>
              <a:spcBef>
                <a:spcPts val="600"/>
              </a:spcBef>
            </a:pPr>
            <a:r>
              <a:rPr lang="en-US" altLang="zh-CN" sz="2000" b="1" dirty="0">
                <a:solidFill>
                  <a:schemeClr val="bg1"/>
                </a:solidFill>
                <a:latin typeface="微软雅黑" panose="020B0503020204020204" pitchFamily="34" charset="-122"/>
                <a:ea typeface="微软雅黑" panose="020B0503020204020204" pitchFamily="34" charset="-122"/>
                <a:sym typeface="+mn-ea"/>
              </a:rPr>
              <a:t>在初级加工及半加工环节容易出现加工环节容易出现加工环境和加工技术产生的质量安全问题,</a:t>
            </a:r>
            <a:r>
              <a:rPr lang="en-US" altLang="zh-CN" b="1" dirty="0">
                <a:solidFill>
                  <a:schemeClr val="bg1"/>
                </a:solidFill>
                <a:latin typeface="微软雅黑" panose="020B0503020204020204" pitchFamily="34" charset="-122"/>
                <a:ea typeface="微软雅黑" panose="020B0503020204020204" pitchFamily="34" charset="-122"/>
                <a:sym typeface="+mn-ea"/>
              </a:rPr>
              <a:t>在农产品经销零售环节容易出现因储存不当导致产品变质等问题</a:t>
            </a:r>
            <a:endParaRPr lang="en-US" altLang="zh-CN" b="1" dirty="0">
              <a:solidFill>
                <a:schemeClr val="bg1"/>
              </a:solidFill>
              <a:latin typeface="微软雅黑" panose="020B0503020204020204" pitchFamily="34" charset="-122"/>
              <a:ea typeface="微软雅黑" panose="020B0503020204020204" pitchFamily="34" charset="-122"/>
            </a:endParaRPr>
          </a:p>
          <a:p>
            <a:pPr>
              <a:spcBef>
                <a:spcPts val="600"/>
              </a:spcBef>
            </a:pPr>
            <a:endParaRPr lang="en-US" altLang="zh-CN" dirty="0">
              <a:solidFill>
                <a:schemeClr val="bg1"/>
              </a:solidFill>
              <a:latin typeface="微软雅黑" panose="020B0503020204020204" pitchFamily="34" charset="-122"/>
              <a:ea typeface="微软雅黑" panose="020B0503020204020204" pitchFamily="34" charset="-122"/>
            </a:endParaRPr>
          </a:p>
        </p:txBody>
      </p:sp>
      <p:cxnSp>
        <p:nvCxnSpPr>
          <p:cNvPr id="16" name="直接连接符 15"/>
          <p:cNvCxnSpPr>
            <a:stCxn id="14" idx="4"/>
            <a:endCxn id="17" idx="0"/>
          </p:cNvCxnSpPr>
          <p:nvPr/>
        </p:nvCxnSpPr>
        <p:spPr>
          <a:xfrm>
            <a:off x="1554424" y="4579048"/>
            <a:ext cx="0" cy="34317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1493009" y="4922218"/>
            <a:ext cx="122829" cy="122829"/>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4"/>
            <a:endCxn id="19" idx="0"/>
          </p:cNvCxnSpPr>
          <p:nvPr/>
        </p:nvCxnSpPr>
        <p:spPr>
          <a:xfrm>
            <a:off x="1554424" y="5045047"/>
            <a:ext cx="0" cy="34316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383827" y="5388216"/>
            <a:ext cx="341194" cy="3411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微软雅黑" panose="020B0503020204020204" pitchFamily="34" charset="-122"/>
                <a:ea typeface="微软雅黑" panose="020B0503020204020204" pitchFamily="34" charset="-122"/>
              </a:rPr>
              <a:t>4</a:t>
            </a:r>
            <a:endParaRPr lang="zh-CN" altLang="en-US" sz="1600" dirty="0">
              <a:latin typeface="微软雅黑" panose="020B0503020204020204" pitchFamily="34" charset="-122"/>
              <a:ea typeface="微软雅黑" panose="020B0503020204020204" pitchFamily="34" charset="-122"/>
            </a:endParaRPr>
          </a:p>
        </p:txBody>
      </p:sp>
      <p:sp>
        <p:nvSpPr>
          <p:cNvPr id="20" name="文本框 19"/>
          <p:cNvSpPr txBox="1"/>
          <p:nvPr/>
        </p:nvSpPr>
        <p:spPr>
          <a:xfrm>
            <a:off x="1983599" y="5132107"/>
            <a:ext cx="9156841" cy="706755"/>
          </a:xfrm>
          <a:prstGeom prst="rect">
            <a:avLst/>
          </a:prstGeom>
          <a:noFill/>
        </p:spPr>
        <p:txBody>
          <a:bodyPr wrap="square" rtlCol="0">
            <a:spAutoFit/>
          </a:bodyPr>
          <a:lstStyle/>
          <a:p>
            <a:pPr>
              <a:spcBef>
                <a:spcPts val="600"/>
              </a:spcBef>
            </a:pPr>
            <a:r>
              <a:rPr lang="zh-CN" altLang="en-US" sz="2000" b="1" dirty="0">
                <a:solidFill>
                  <a:schemeClr val="bg1"/>
                </a:solidFill>
                <a:latin typeface="微软雅黑" panose="020B0503020204020204" pitchFamily="34" charset="-122"/>
                <a:ea typeface="微软雅黑" panose="020B0503020204020204" pitchFamily="34" charset="-122"/>
              </a:rPr>
              <a:t>在消费者环节容易出现因信息传达不对称购买到质量差的或假冒伪劣产品,导致农产品市场“劣币驱逐良币的现象出现。</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cxnSp>
        <p:nvCxnSpPr>
          <p:cNvPr id="21" name="直接连接符 20"/>
          <p:cNvCxnSpPr>
            <a:stCxn id="19" idx="4"/>
          </p:cNvCxnSpPr>
          <p:nvPr/>
        </p:nvCxnSpPr>
        <p:spPr>
          <a:xfrm>
            <a:off x="1554424" y="5729410"/>
            <a:ext cx="0" cy="5187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heel(1)">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iterate type="lt">
                                    <p:tmPct val="3000"/>
                                  </p:iterate>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324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3740"/>
                            </p:stCondLst>
                            <p:childTnLst>
                              <p:par>
                                <p:cTn id="21" presetID="2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childTnLst>
                                </p:cTn>
                              </p:par>
                            </p:childTnLst>
                          </p:cTn>
                        </p:par>
                        <p:par>
                          <p:cTn id="25" fill="hold">
                            <p:stCondLst>
                              <p:cond delay="4240"/>
                            </p:stCondLst>
                            <p:childTnLst>
                              <p:par>
                                <p:cTn id="26" presetID="22" presetClass="entr" presetSubtype="1"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par>
                          <p:cTn id="29" fill="hold">
                            <p:stCondLst>
                              <p:cond delay="4740"/>
                            </p:stCondLst>
                            <p:childTnLst>
                              <p:par>
                                <p:cTn id="30" presetID="21"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heel(1)">
                                      <p:cBhvr>
                                        <p:cTn id="32" dur="500"/>
                                        <p:tgtEl>
                                          <p:spTgt spid="9"/>
                                        </p:tgtEl>
                                      </p:cBhvr>
                                    </p:animEffect>
                                  </p:childTnLst>
                                </p:cTn>
                              </p:par>
                            </p:childTnLst>
                          </p:cTn>
                        </p:par>
                        <p:par>
                          <p:cTn id="33" fill="hold">
                            <p:stCondLst>
                              <p:cond delay="5240"/>
                            </p:stCondLst>
                            <p:childTnLst>
                              <p:par>
                                <p:cTn id="34" presetID="10" presetClass="entr" presetSubtype="0" fill="hold" grpId="0" nodeType="afterEffect">
                                  <p:stCondLst>
                                    <p:cond delay="0"/>
                                  </p:stCondLst>
                                  <p:iterate type="lt">
                                    <p:tmPct val="3000"/>
                                  </p:iterate>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6550"/>
                            </p:stCondLst>
                            <p:childTnLst>
                              <p:par>
                                <p:cTn id="38" presetID="22" presetClass="entr" presetSubtype="1"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up)">
                                      <p:cBhvr>
                                        <p:cTn id="40" dur="500"/>
                                        <p:tgtEl>
                                          <p:spTgt spid="11"/>
                                        </p:tgtEl>
                                      </p:cBhvr>
                                    </p:animEffect>
                                  </p:childTnLst>
                                </p:cTn>
                              </p:par>
                            </p:childTnLst>
                          </p:cTn>
                        </p:par>
                        <p:par>
                          <p:cTn id="41" fill="hold">
                            <p:stCondLst>
                              <p:cond delay="7050"/>
                            </p:stCondLst>
                            <p:childTnLst>
                              <p:par>
                                <p:cTn id="42" presetID="23" presetClass="entr" presetSubtype="16"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childTnLst>
                                </p:cTn>
                              </p:par>
                            </p:childTnLst>
                          </p:cTn>
                        </p:par>
                        <p:par>
                          <p:cTn id="46" fill="hold">
                            <p:stCondLst>
                              <p:cond delay="7550"/>
                            </p:stCondLst>
                            <p:childTnLst>
                              <p:par>
                                <p:cTn id="47" presetID="22" presetClass="entr" presetSubtype="1"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8050"/>
                            </p:stCondLst>
                            <p:childTnLst>
                              <p:par>
                                <p:cTn id="51" presetID="21" presetClass="entr" presetSubtype="1"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heel(1)">
                                      <p:cBhvr>
                                        <p:cTn id="53" dur="500"/>
                                        <p:tgtEl>
                                          <p:spTgt spid="14"/>
                                        </p:tgtEl>
                                      </p:cBhvr>
                                    </p:animEffect>
                                  </p:childTnLst>
                                </p:cTn>
                              </p:par>
                            </p:childTnLst>
                          </p:cTn>
                        </p:par>
                        <p:par>
                          <p:cTn id="54" fill="hold">
                            <p:stCondLst>
                              <p:cond delay="8550"/>
                            </p:stCondLst>
                            <p:childTnLst>
                              <p:par>
                                <p:cTn id="55" presetID="10" presetClass="entr" presetSubtype="0" fill="hold" grpId="0" nodeType="afterEffect">
                                  <p:stCondLst>
                                    <p:cond delay="0"/>
                                  </p:stCondLst>
                                  <p:iterate type="lt">
                                    <p:tmPct val="3000"/>
                                  </p:iterate>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par>
                          <p:cTn id="58" fill="hold">
                            <p:stCondLst>
                              <p:cond delay="10085"/>
                            </p:stCondLst>
                            <p:childTnLst>
                              <p:par>
                                <p:cTn id="59" presetID="22" presetClass="entr" presetSubtype="1" fill="hold"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up)">
                                      <p:cBhvr>
                                        <p:cTn id="61" dur="500"/>
                                        <p:tgtEl>
                                          <p:spTgt spid="16"/>
                                        </p:tgtEl>
                                      </p:cBhvr>
                                    </p:animEffect>
                                  </p:childTnLst>
                                </p:cTn>
                              </p:par>
                            </p:childTnLst>
                          </p:cTn>
                        </p:par>
                        <p:par>
                          <p:cTn id="62" fill="hold">
                            <p:stCondLst>
                              <p:cond delay="10585"/>
                            </p:stCondLst>
                            <p:childTnLst>
                              <p:par>
                                <p:cTn id="63" presetID="23" presetClass="entr" presetSubtype="16"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p:cTn id="65" dur="500" fill="hold"/>
                                        <p:tgtEl>
                                          <p:spTgt spid="17"/>
                                        </p:tgtEl>
                                        <p:attrNameLst>
                                          <p:attrName>ppt_w</p:attrName>
                                        </p:attrNameLst>
                                      </p:cBhvr>
                                      <p:tavLst>
                                        <p:tav tm="0">
                                          <p:val>
                                            <p:fltVal val="0"/>
                                          </p:val>
                                        </p:tav>
                                        <p:tav tm="100000">
                                          <p:val>
                                            <p:strVal val="#ppt_w"/>
                                          </p:val>
                                        </p:tav>
                                      </p:tavLst>
                                    </p:anim>
                                    <p:anim calcmode="lin" valueType="num">
                                      <p:cBhvr>
                                        <p:cTn id="66" dur="500" fill="hold"/>
                                        <p:tgtEl>
                                          <p:spTgt spid="17"/>
                                        </p:tgtEl>
                                        <p:attrNameLst>
                                          <p:attrName>ppt_h</p:attrName>
                                        </p:attrNameLst>
                                      </p:cBhvr>
                                      <p:tavLst>
                                        <p:tav tm="0">
                                          <p:val>
                                            <p:fltVal val="0"/>
                                          </p:val>
                                        </p:tav>
                                        <p:tav tm="100000">
                                          <p:val>
                                            <p:strVal val="#ppt_h"/>
                                          </p:val>
                                        </p:tav>
                                      </p:tavLst>
                                    </p:anim>
                                  </p:childTnLst>
                                </p:cTn>
                              </p:par>
                            </p:childTnLst>
                          </p:cTn>
                        </p:par>
                        <p:par>
                          <p:cTn id="67" fill="hold">
                            <p:stCondLst>
                              <p:cond delay="11085"/>
                            </p:stCondLst>
                            <p:childTnLst>
                              <p:par>
                                <p:cTn id="68" presetID="22" presetClass="entr" presetSubtype="1"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up)">
                                      <p:cBhvr>
                                        <p:cTn id="70" dur="500"/>
                                        <p:tgtEl>
                                          <p:spTgt spid="18"/>
                                        </p:tgtEl>
                                      </p:cBhvr>
                                    </p:animEffect>
                                  </p:childTnLst>
                                </p:cTn>
                              </p:par>
                            </p:childTnLst>
                          </p:cTn>
                        </p:par>
                        <p:par>
                          <p:cTn id="71" fill="hold">
                            <p:stCondLst>
                              <p:cond delay="11585"/>
                            </p:stCondLst>
                            <p:childTnLst>
                              <p:par>
                                <p:cTn id="72" presetID="21" presetClass="entr" presetSubtype="1"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heel(1)">
                                      <p:cBhvr>
                                        <p:cTn id="74" dur="500"/>
                                        <p:tgtEl>
                                          <p:spTgt spid="19"/>
                                        </p:tgtEl>
                                      </p:cBhvr>
                                    </p:animEffect>
                                  </p:childTnLst>
                                </p:cTn>
                              </p:par>
                            </p:childTnLst>
                          </p:cTn>
                        </p:par>
                        <p:par>
                          <p:cTn id="75" fill="hold">
                            <p:stCondLst>
                              <p:cond delay="12085"/>
                            </p:stCondLst>
                            <p:childTnLst>
                              <p:par>
                                <p:cTn id="76" presetID="10" presetClass="entr" presetSubtype="0" fill="hold" grpId="0" nodeType="afterEffect">
                                  <p:stCondLst>
                                    <p:cond delay="0"/>
                                  </p:stCondLst>
                                  <p:iterate type="lt">
                                    <p:tmPct val="3000"/>
                                  </p:iterate>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childTnLst>
                                </p:cTn>
                              </p:par>
                            </p:childTnLst>
                          </p:cTn>
                        </p:par>
                        <p:par>
                          <p:cTn id="79" fill="hold">
                            <p:stCondLst>
                              <p:cond delay="13364"/>
                            </p:stCondLst>
                            <p:childTnLst>
                              <p:par>
                                <p:cTn id="80" presetID="22" presetClass="entr" presetSubtype="1" fill="hold"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up)">
                                      <p:cBhvr>
                                        <p:cTn id="8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9" grpId="0" animBg="1"/>
      <p:bldP spid="10" grpId="0"/>
      <p:bldP spid="12" grpId="0" animBg="1"/>
      <p:bldP spid="14" grpId="0" animBg="1"/>
      <p:bldP spid="15" grpId="0"/>
      <p:bldP spid="17" grpId="0" animBg="1"/>
      <p:bldP spid="19" grpId="0" animBg="1"/>
      <p:bldP spid="20" grpId="0"/>
    </p:bldLst>
  </p:timing>
</p:sld>
</file>

<file path=ppt/tags/tag1.xml><?xml version="1.0" encoding="utf-8"?>
<p:tagLst xmlns:p="http://schemas.openxmlformats.org/presentationml/2006/main">
  <p:tag name="KSO_WM_MEDIACOVER_FLAG" val="1"/>
  <p:tag name="KSO_WM_UNIT_MEDIACOVER_BTN_STATE" val="1"/>
  <p:tag name="KSO_WM_UNIT_MEDIACOVER_BTNRECT" val="5005*2778*653*653"/>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2.xml><?xml version="1.0" encoding="utf-8"?>
<p:tagLst xmlns:p="http://schemas.openxmlformats.org/presentationml/2006/main">
  <p:tag name="KSO_WM_UNIT_PLACING_PICTURE_USER_VIEWPORT" val="{&quot;height&quot;:5120,&quot;width&quot;:12800}"/>
</p:tagLst>
</file>

<file path=ppt/theme/theme1.xml><?xml version="1.0" encoding="utf-8"?>
<a:theme xmlns:a="http://schemas.openxmlformats.org/drawingml/2006/main" name="Office 主题">
  <a:themeElements>
    <a:clrScheme name="自定义 1">
      <a:dk1>
        <a:srgbClr val="000000"/>
      </a:dk1>
      <a:lt1>
        <a:srgbClr val="FFFFFF"/>
      </a:lt1>
      <a:dk2>
        <a:srgbClr val="44546A"/>
      </a:dk2>
      <a:lt2>
        <a:srgbClr val="E7E6E6"/>
      </a:lt2>
      <a:accent1>
        <a:srgbClr val="26D8C3"/>
      </a:accent1>
      <a:accent2>
        <a:srgbClr val="3F3F3F"/>
      </a:accent2>
      <a:accent3>
        <a:srgbClr val="7F7F7F"/>
      </a:accent3>
      <a:accent4>
        <a:srgbClr val="A5A5A5"/>
      </a:accent4>
      <a:accent5>
        <a:srgbClr val="BFBFBF"/>
      </a:accent5>
      <a:accent6>
        <a:srgbClr val="F2F2F2"/>
      </a:accent6>
      <a:hlink>
        <a:srgbClr val="0563C1"/>
      </a:hlink>
      <a:folHlink>
        <a:srgbClr val="954F72"/>
      </a:folHlink>
    </a:clrScheme>
    <a:fontScheme name="Tem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707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2993</Words>
  <Application>WPS 演示</Application>
  <PresentationFormat>宽屏</PresentationFormat>
  <Paragraphs>161</Paragraphs>
  <Slides>20</Slides>
  <Notes>29</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20</vt:i4>
      </vt:variant>
    </vt:vector>
  </HeadingPairs>
  <TitlesOfParts>
    <vt:vector size="31" baseType="lpstr">
      <vt:lpstr>Arial</vt:lpstr>
      <vt:lpstr>宋体</vt:lpstr>
      <vt:lpstr>Wingdings</vt:lpstr>
      <vt:lpstr>微软雅黑</vt:lpstr>
      <vt:lpstr>Arial Unicode MS</vt:lpstr>
      <vt:lpstr>Calibri</vt:lpstr>
      <vt:lpstr>Meiryo</vt:lpstr>
      <vt:lpstr>Yu Gothic UI</vt:lpstr>
      <vt:lpstr>Arial Narrow</vt:lpstr>
      <vt:lpstr>Calibri Light</vt:lpstr>
      <vt:lpstr>Office 主题</vt:lpstr>
      <vt:lpstr>PowerPoint 演示文稿</vt:lpstr>
      <vt:lpstr>PowerPoint 演示文稿</vt:lpstr>
      <vt:lpstr>PowerPoint 演示文稿</vt:lpstr>
      <vt:lpstr>公司简介</vt:lpstr>
      <vt:lpstr>PowerPoint 演示文稿</vt:lpstr>
      <vt:lpstr>经营范围</vt:lpstr>
      <vt:lpstr>经营理念</vt:lpstr>
      <vt:lpstr>团队介绍</vt:lpstr>
      <vt:lpstr>企业责任</vt:lpstr>
      <vt:lpstr>企业使命</vt:lpstr>
      <vt:lpstr>企业荣誉</vt:lpstr>
      <vt:lpstr>(二)区块链互信体系是农产品流通发展的推动力</vt:lpstr>
      <vt:lpstr>(三)强有力的区块链技术支撑是促进农产品流通模式创新的保障力 。</vt:lpstr>
      <vt:lpstr>PowerPoint 演示文稿</vt:lpstr>
      <vt:lpstr>研发背景</vt:lpstr>
      <vt:lpstr>研发背景</vt:lpstr>
      <vt:lpstr>PowerPoint 演示文稿</vt:lpstr>
      <vt:lpstr>服务介绍</vt:lpstr>
      <vt:lpstr>建议</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HUANG JIE</cp:lastModifiedBy>
  <cp:revision>13</cp:revision>
  <dcterms:created xsi:type="dcterms:W3CDTF">2016-03-23T02:00:00Z</dcterms:created>
  <dcterms:modified xsi:type="dcterms:W3CDTF">2020-12-14T16:26:59Z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