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256" r:id="rId2"/>
    <p:sldId id="257" r:id="rId3"/>
    <p:sldId id="258" r:id="rId4"/>
    <p:sldId id="259" r:id="rId5"/>
    <p:sldId id="270" r:id="rId6"/>
    <p:sldId id="271" r:id="rId7"/>
    <p:sldId id="261" r:id="rId8"/>
    <p:sldId id="265" r:id="rId9"/>
    <p:sldId id="272" r:id="rId10"/>
    <p:sldId id="274" r:id="rId11"/>
    <p:sldId id="273" r:id="rId12"/>
    <p:sldId id="262" r:id="rId13"/>
    <p:sldId id="266" r:id="rId14"/>
    <p:sldId id="275" r:id="rId15"/>
    <p:sldId id="276" r:id="rId16"/>
    <p:sldId id="277" r:id="rId17"/>
    <p:sldId id="263" r:id="rId18"/>
    <p:sldId id="267" r:id="rId19"/>
    <p:sldId id="278" r:id="rId20"/>
    <p:sldId id="279" r:id="rId21"/>
    <p:sldId id="280" r:id="rId22"/>
    <p:sldId id="268" r:id="rId23"/>
  </p:sldIdLst>
  <p:sldSz cx="12192000" cy="6858000"/>
  <p:notesSz cx="6858000" cy="9144000"/>
  <p:defaultTextStyle>
    <a:defPPr>
      <a:defRPr lang="zh-CN"/>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charset="0"/>
        <a:ea typeface="宋体" charset="-122"/>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charset="0"/>
        <a:ea typeface="宋体"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charset="0"/>
        <a:ea typeface="宋体"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charset="0"/>
        <a:ea typeface="宋体"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charset="0"/>
        <a:ea typeface="宋体"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charset="0"/>
        <a:ea typeface="宋体"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charset="0"/>
        <a:ea typeface="宋体"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charset="0"/>
        <a:ea typeface="宋体"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EC1"/>
    <a:srgbClr val="A6CFC1"/>
    <a:srgbClr val="9ACDC1"/>
    <a:srgbClr val="96CFC0"/>
    <a:srgbClr val="9FCDC0"/>
    <a:srgbClr val="B4CFC0"/>
    <a:srgbClr val="ADCF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4" d="100"/>
          <a:sy n="64" d="100"/>
        </p:scale>
        <p:origin x="-712" y="-68"/>
      </p:cViewPr>
      <p:guideLst>
        <p:guide orient="horz" pos="2196"/>
        <p:guide pos="384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2020/12/14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323362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lvl="0"/>
            <a:endParaRPr lang="zh-CN" altLang="en-US">
              <a:latin typeface="Arial" charset="0"/>
            </a:endParaRPr>
          </a:p>
        </p:txBody>
      </p:sp>
      <p:sp>
        <p:nvSpPr>
          <p:cNvPr id="5" name="页脚占位符 4"/>
          <p:cNvSpPr>
            <a:spLocks noGrp="1"/>
          </p:cNvSpPr>
          <p:nvPr>
            <p:ph type="ftr" sz="quarter" idx="11"/>
          </p:nvPr>
        </p:nvSpPr>
        <p:spPr/>
        <p:txBody>
          <a:bodyPr/>
          <a:lstStyle/>
          <a:p>
            <a:pPr lvl="0"/>
            <a:endParaRPr lang="zh-CN" altLang="en-US">
              <a:latin typeface="Arial"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charset="0"/>
              </a:rPr>
              <a:t>‹#›</a:t>
            </a:fld>
            <a:endParaRPr lang="zh-CN" altLang="en-US">
              <a:latin typeface="Arial"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charset="0"/>
            </a:endParaRPr>
          </a:p>
        </p:txBody>
      </p:sp>
      <p:sp>
        <p:nvSpPr>
          <p:cNvPr id="5" name="页脚占位符 4"/>
          <p:cNvSpPr>
            <a:spLocks noGrp="1"/>
          </p:cNvSpPr>
          <p:nvPr>
            <p:ph type="ftr" sz="quarter" idx="11"/>
          </p:nvPr>
        </p:nvSpPr>
        <p:spPr/>
        <p:txBody>
          <a:bodyPr/>
          <a:lstStyle/>
          <a:p>
            <a:pPr lvl="0"/>
            <a:endParaRPr lang="zh-CN" altLang="en-US">
              <a:latin typeface="Arial"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charset="0"/>
              </a:rPr>
              <a:t>‹#›</a:t>
            </a:fld>
            <a:endParaRPr lang="zh-CN" altLang="en-US">
              <a:latin typeface="Arial"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0573"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charset="0"/>
            </a:endParaRPr>
          </a:p>
        </p:txBody>
      </p:sp>
      <p:sp>
        <p:nvSpPr>
          <p:cNvPr id="5" name="页脚占位符 4"/>
          <p:cNvSpPr>
            <a:spLocks noGrp="1"/>
          </p:cNvSpPr>
          <p:nvPr>
            <p:ph type="ftr" sz="quarter" idx="11"/>
          </p:nvPr>
        </p:nvSpPr>
        <p:spPr/>
        <p:txBody>
          <a:bodyPr/>
          <a:lstStyle/>
          <a:p>
            <a:pPr lvl="0"/>
            <a:endParaRPr lang="zh-CN" altLang="en-US">
              <a:latin typeface="Arial"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charset="0"/>
              </a:rPr>
              <a:t>‹#›</a:t>
            </a:fld>
            <a:endParaRPr lang="zh-CN" altLang="en-US">
              <a:latin typeface="Arial"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charset="0"/>
            </a:endParaRPr>
          </a:p>
        </p:txBody>
      </p:sp>
      <p:sp>
        <p:nvSpPr>
          <p:cNvPr id="5" name="页脚占位符 4"/>
          <p:cNvSpPr>
            <a:spLocks noGrp="1"/>
          </p:cNvSpPr>
          <p:nvPr>
            <p:ph type="ftr" sz="quarter" idx="11"/>
          </p:nvPr>
        </p:nvSpPr>
        <p:spPr/>
        <p:txBody>
          <a:bodyPr/>
          <a:lstStyle/>
          <a:p>
            <a:pPr lvl="0"/>
            <a:endParaRPr lang="zh-CN" altLang="en-US">
              <a:latin typeface="Arial"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charset="0"/>
              </a:rPr>
              <a:t>‹#›</a:t>
            </a:fld>
            <a:endParaRPr lang="zh-CN" altLang="en-US">
              <a:latin typeface="Arial"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8"/>
            <a:ext cx="105156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lvl="0"/>
            <a:endParaRPr lang="zh-CN" altLang="en-US">
              <a:latin typeface="Arial" charset="0"/>
            </a:endParaRPr>
          </a:p>
        </p:txBody>
      </p:sp>
      <p:sp>
        <p:nvSpPr>
          <p:cNvPr id="5" name="页脚占位符 4"/>
          <p:cNvSpPr>
            <a:spLocks noGrp="1"/>
          </p:cNvSpPr>
          <p:nvPr>
            <p:ph type="ftr" sz="quarter" idx="11"/>
          </p:nvPr>
        </p:nvSpPr>
        <p:spPr/>
        <p:txBody>
          <a:bodyPr/>
          <a:lstStyle/>
          <a:p>
            <a:pPr lvl="0"/>
            <a:endParaRPr lang="zh-CN" altLang="en-US">
              <a:latin typeface="Arial"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charset="0"/>
              </a:rPr>
              <a:t>‹#›</a:t>
            </a:fld>
            <a:endParaRPr lang="zh-CN" altLang="en-US">
              <a:latin typeface="Arial"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376672"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5728" y="1600200"/>
            <a:ext cx="5376672"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a:latin typeface="Arial" charset="0"/>
            </a:endParaRPr>
          </a:p>
        </p:txBody>
      </p:sp>
      <p:sp>
        <p:nvSpPr>
          <p:cNvPr id="6" name="页脚占位符 5"/>
          <p:cNvSpPr>
            <a:spLocks noGrp="1"/>
          </p:cNvSpPr>
          <p:nvPr>
            <p:ph type="ftr" sz="quarter" idx="11"/>
          </p:nvPr>
        </p:nvSpPr>
        <p:spPr/>
        <p:txBody>
          <a:bodyPr/>
          <a:lstStyle/>
          <a:p>
            <a:pPr lvl="0"/>
            <a:endParaRPr lang="zh-CN" altLang="en-US">
              <a:latin typeface="Arial"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charset="0"/>
              </a:rPr>
              <a:t>‹#›</a:t>
            </a:fld>
            <a:endParaRPr lang="zh-CN" altLang="en-US">
              <a:latin typeface="Arial"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5" y="1778438"/>
            <a:ext cx="4873575"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p>
        </p:txBody>
      </p:sp>
      <p:sp>
        <p:nvSpPr>
          <p:cNvPr id="4" name="内容占位符 3"/>
          <p:cNvSpPr>
            <a:spLocks noGrp="1"/>
          </p:cNvSpPr>
          <p:nvPr>
            <p:ph sz="half" idx="2"/>
          </p:nvPr>
        </p:nvSpPr>
        <p:spPr>
          <a:xfrm>
            <a:off x="1186775" y="2665379"/>
            <a:ext cx="4873575"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9"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p>
        </p:txBody>
      </p:sp>
      <p:sp>
        <p:nvSpPr>
          <p:cNvPr id="6" name="内容占位符 5"/>
          <p:cNvSpPr>
            <a:spLocks noGrp="1"/>
          </p:cNvSpPr>
          <p:nvPr>
            <p:ph sz="quarter" idx="4"/>
          </p:nvPr>
        </p:nvSpPr>
        <p:spPr>
          <a:xfrm>
            <a:off x="6256939"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a:latin typeface="Arial" charset="0"/>
            </a:endParaRPr>
          </a:p>
        </p:txBody>
      </p:sp>
      <p:sp>
        <p:nvSpPr>
          <p:cNvPr id="8" name="页脚占位符 7"/>
          <p:cNvSpPr>
            <a:spLocks noGrp="1"/>
          </p:cNvSpPr>
          <p:nvPr>
            <p:ph type="ftr" sz="quarter" idx="11"/>
          </p:nvPr>
        </p:nvSpPr>
        <p:spPr/>
        <p:txBody>
          <a:bodyPr/>
          <a:lstStyle/>
          <a:p>
            <a:pPr lvl="0"/>
            <a:endParaRPr lang="zh-CN" altLang="en-US">
              <a:latin typeface="Arial"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a:latin typeface="Arial" charset="0"/>
              </a:rPr>
              <a:t>‹#›</a:t>
            </a:fld>
            <a:endParaRPr lang="zh-CN" altLang="en-US">
              <a:latin typeface="Arial"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a:latin typeface="Arial" charset="0"/>
            </a:endParaRPr>
          </a:p>
        </p:txBody>
      </p:sp>
      <p:sp>
        <p:nvSpPr>
          <p:cNvPr id="4" name="页脚占位符 3"/>
          <p:cNvSpPr>
            <a:spLocks noGrp="1"/>
          </p:cNvSpPr>
          <p:nvPr>
            <p:ph type="ftr" sz="quarter" idx="11"/>
          </p:nvPr>
        </p:nvSpPr>
        <p:spPr/>
        <p:txBody>
          <a:bodyPr/>
          <a:lstStyle/>
          <a:p>
            <a:pPr lvl="0"/>
            <a:endParaRPr lang="zh-CN" altLang="en-US">
              <a:latin typeface="Arial"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a:latin typeface="Arial" charset="0"/>
              </a:rPr>
              <a:t>‹#›</a:t>
            </a:fld>
            <a:endParaRPr lang="zh-CN" altLang="en-US">
              <a:latin typeface="Arial"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a:latin typeface="Arial" charset="0"/>
            </a:endParaRPr>
          </a:p>
        </p:txBody>
      </p:sp>
      <p:sp>
        <p:nvSpPr>
          <p:cNvPr id="3" name="页脚占位符 2"/>
          <p:cNvSpPr>
            <a:spLocks noGrp="1"/>
          </p:cNvSpPr>
          <p:nvPr>
            <p:ph type="ftr" sz="quarter" idx="11"/>
          </p:nvPr>
        </p:nvSpPr>
        <p:spPr/>
        <p:txBody>
          <a:bodyPr/>
          <a:lstStyle/>
          <a:p>
            <a:pPr lvl="0"/>
            <a:endParaRPr lang="zh-CN" altLang="en-US">
              <a:latin typeface="Arial"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a:latin typeface="Arial" charset="0"/>
              </a:rPr>
              <a:t>‹#›</a:t>
            </a:fld>
            <a:endParaRPr lang="zh-CN" altLang="en-US">
              <a:latin typeface="Arial"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lvl="0"/>
            <a:endParaRPr lang="zh-CN" altLang="en-US">
              <a:latin typeface="Arial" charset="0"/>
            </a:endParaRPr>
          </a:p>
        </p:txBody>
      </p:sp>
      <p:sp>
        <p:nvSpPr>
          <p:cNvPr id="6" name="页脚占位符 5"/>
          <p:cNvSpPr>
            <a:spLocks noGrp="1"/>
          </p:cNvSpPr>
          <p:nvPr>
            <p:ph type="ftr" sz="quarter" idx="11"/>
          </p:nvPr>
        </p:nvSpPr>
        <p:spPr/>
        <p:txBody>
          <a:bodyPr/>
          <a:lstStyle/>
          <a:p>
            <a:pPr lvl="0"/>
            <a:endParaRPr lang="zh-CN" altLang="en-US">
              <a:latin typeface="Arial"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charset="0"/>
              </a:rPr>
              <a:t>‹#›</a:t>
            </a:fld>
            <a:endParaRPr lang="zh-CN" altLang="en-US">
              <a:latin typeface="Arial"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lvl="0"/>
            <a:endParaRPr lang="zh-CN" altLang="en-US">
              <a:latin typeface="Arial" charset="0"/>
            </a:endParaRPr>
          </a:p>
        </p:txBody>
      </p:sp>
      <p:sp>
        <p:nvSpPr>
          <p:cNvPr id="6" name="页脚占位符 5"/>
          <p:cNvSpPr>
            <a:spLocks noGrp="1"/>
          </p:cNvSpPr>
          <p:nvPr>
            <p:ph type="ftr" sz="quarter" idx="11"/>
          </p:nvPr>
        </p:nvSpPr>
        <p:spPr/>
        <p:txBody>
          <a:bodyPr/>
          <a:lstStyle/>
          <a:p>
            <a:pPr lvl="0"/>
            <a:endParaRPr lang="zh-CN" altLang="en-US">
              <a:latin typeface="Arial"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charset="0"/>
              </a:rPr>
              <a:t>‹#›</a:t>
            </a:fld>
            <a:endParaRPr lang="zh-CN" altLang="en-US">
              <a:latin typeface="Arial"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a:xfrm>
          <a:off x="0" y="0"/>
          <a:ext cx="0" cy="0"/>
          <a:chOff x="0" y="0"/>
          <a:chExt cx="0" cy="0"/>
        </a:xfrm>
      </p:grpSpPr>
      <p:sp>
        <p:nvSpPr>
          <p:cNvPr id="1026" name="标题 1025"/>
          <p:cNvSpPr>
            <a:spLocks noGrp="1"/>
          </p:cNvSpPr>
          <p:nvPr>
            <p:ph type="title"/>
          </p:nvPr>
        </p:nvSpPr>
        <p:spPr>
          <a:xfrm>
            <a:off x="609600" y="274638"/>
            <a:ext cx="10972800" cy="1143000"/>
          </a:xfrm>
          <a:prstGeom prst="rect">
            <a:avLst/>
          </a:prstGeom>
          <a:noFill/>
          <a:ln w="9525">
            <a:noFill/>
          </a:ln>
        </p:spPr>
        <p:txBody>
          <a:bodyPr anchor="ctr"/>
          <a:lstStyle/>
          <a:p>
            <a:pPr lvl="0"/>
            <a:r>
              <a:rPr lang="zh-CN" altLang="en-US"/>
              <a:t>单击此处编辑母版标题样式</a:t>
            </a:r>
          </a:p>
        </p:txBody>
      </p:sp>
      <p:sp>
        <p:nvSpPr>
          <p:cNvPr id="1027" name="文本占位符 1026"/>
          <p:cNvSpPr>
            <a:spLocks noGrp="1"/>
          </p:cNvSpPr>
          <p:nvPr>
            <p:ph type="body" idx="1"/>
          </p:nvPr>
        </p:nvSpPr>
        <p:spPr>
          <a:xfrm>
            <a:off x="609600" y="1600200"/>
            <a:ext cx="10972800" cy="4525963"/>
          </a:xfrm>
          <a:prstGeom prst="rect">
            <a:avLst/>
          </a:prstGeom>
          <a:noFill/>
          <a:ln w="9525">
            <a:noFill/>
          </a:ln>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日期占位符 1027"/>
          <p:cNvSpPr>
            <a:spLocks noGrp="1"/>
          </p:cNvSpPr>
          <p:nvPr>
            <p:ph type="dt" sz="half" idx="2"/>
          </p:nvPr>
        </p:nvSpPr>
        <p:spPr>
          <a:xfrm>
            <a:off x="609600" y="6245225"/>
            <a:ext cx="2844800" cy="476250"/>
          </a:xfrm>
          <a:prstGeom prst="rect">
            <a:avLst/>
          </a:prstGeom>
          <a:noFill/>
          <a:ln w="9525">
            <a:noFill/>
          </a:ln>
        </p:spPr>
        <p:txBody>
          <a:bodyPr/>
          <a:lstStyle>
            <a:lvl1pPr>
              <a:defRPr sz="1400"/>
            </a:lvl1pPr>
          </a:lstStyle>
          <a:p>
            <a:pPr lvl="0"/>
            <a:endParaRPr lang="zh-CN" altLang="en-US">
              <a:latin typeface="Arial" charset="0"/>
            </a:endParaRPr>
          </a:p>
        </p:txBody>
      </p:sp>
      <p:sp>
        <p:nvSpPr>
          <p:cNvPr id="1029" name="页脚占位符 1028"/>
          <p:cNvSpPr>
            <a:spLocks noGrp="1"/>
          </p:cNvSpPr>
          <p:nvPr>
            <p:ph type="ftr" sz="quarter" idx="3"/>
          </p:nvPr>
        </p:nvSpPr>
        <p:spPr>
          <a:xfrm>
            <a:off x="4165600" y="6245225"/>
            <a:ext cx="3860800" cy="476250"/>
          </a:xfrm>
          <a:prstGeom prst="rect">
            <a:avLst/>
          </a:prstGeom>
          <a:noFill/>
          <a:ln w="9525">
            <a:noFill/>
          </a:ln>
        </p:spPr>
        <p:txBody>
          <a:bodyPr/>
          <a:lstStyle>
            <a:lvl1pPr algn="ctr">
              <a:defRPr sz="1400"/>
            </a:lvl1pPr>
          </a:lstStyle>
          <a:p>
            <a:pPr lvl="0"/>
            <a:endParaRPr lang="zh-CN" altLang="en-US">
              <a:latin typeface="Arial" charset="0"/>
            </a:endParaRPr>
          </a:p>
        </p:txBody>
      </p:sp>
      <p:sp>
        <p:nvSpPr>
          <p:cNvPr id="1030" name="灯片编号占位符 1029"/>
          <p:cNvSpPr>
            <a:spLocks noGrp="1"/>
          </p:cNvSpPr>
          <p:nvPr>
            <p:ph type="sldNum" sz="quarter" idx="4"/>
          </p:nvPr>
        </p:nvSpPr>
        <p:spPr>
          <a:xfrm>
            <a:off x="8737600" y="6245225"/>
            <a:ext cx="2844800" cy="476250"/>
          </a:xfrm>
          <a:prstGeom prst="rect">
            <a:avLst/>
          </a:prstGeom>
          <a:noFill/>
          <a:ln w="9525">
            <a:noFill/>
          </a:ln>
        </p:spPr>
        <p:txBody>
          <a:bodyPr/>
          <a:lstStyle>
            <a:lvl1pPr algn="r">
              <a:defRPr sz="1400"/>
            </a:lvl1pPr>
          </a:lstStyle>
          <a:p>
            <a:pPr lvl="0"/>
            <a:fld id="{9A0DB2DC-4C9A-4742-B13C-FB6460FD3503}" type="slidenum">
              <a:rPr lang="zh-CN" altLang="en-US">
                <a:latin typeface="Arial" charset="0"/>
              </a:rPr>
              <a:t>‹#›</a:t>
            </a:fld>
            <a:endParaRPr lang="zh-CN" altLang="en-US">
              <a:latin typeface="Arial" charset="0"/>
            </a:endParaRPr>
          </a:p>
        </p:txBody>
      </p:sp>
      <p:pic>
        <p:nvPicPr>
          <p:cNvPr id="5" name="图片 4" descr="未标题-1 副本"/>
          <p:cNvPicPr>
            <a:picLocks noChangeAspect="1"/>
          </p:cNvPicPr>
          <p:nvPr userDrawn="1"/>
        </p:nvPicPr>
        <p:blipFill>
          <a:blip r:embed="rId13"/>
          <a:stretch>
            <a:fillRect/>
          </a:stretch>
        </p:blipFill>
        <p:spPr>
          <a:xfrm>
            <a:off x="-27940" y="-6350"/>
            <a:ext cx="12247245" cy="68707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charset="0"/>
          <a:ea typeface="宋体"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charset="0"/>
          <a:ea typeface="宋体"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charset="0"/>
          <a:ea typeface="宋体"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charset="0"/>
          <a:ea typeface="宋体"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charset="0"/>
          <a:ea typeface="宋体"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charset="0"/>
          <a:ea typeface="宋体"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charset="0"/>
          <a:ea typeface="宋体"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charset="0"/>
          <a:ea typeface="宋体" charset="-122"/>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file:///C:\Users\Administrator\Desktop\&#21807;&#21697;&#20250;&#29289;&#27969;&#35270;&#39057;.mp4.mp4"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3073"/>
          <p:cNvSpPr>
            <a:spLocks noGrp="1"/>
          </p:cNvSpPr>
          <p:nvPr>
            <p:ph type="ctrTitle"/>
          </p:nvPr>
        </p:nvSpPr>
        <p:spPr>
          <a:xfrm>
            <a:off x="914400" y="1697567"/>
            <a:ext cx="10363200" cy="1960033"/>
          </a:xfrm>
        </p:spPr>
        <p:txBody>
          <a:bodyPr anchor="ctr"/>
          <a:lstStyle/>
          <a:p>
            <a:pPr defTabSz="914400">
              <a:buClrTx/>
              <a:buSzTx/>
              <a:buFontTx/>
            </a:pPr>
            <a:r>
              <a:rPr lang="en-US" sz="5865" kern="1200" baseline="0">
                <a:latin typeface="Arial" charset="0"/>
                <a:ea typeface="宋体" charset="-122"/>
              </a:rPr>
              <a:t>t</a:t>
            </a:r>
          </a:p>
        </p:txBody>
      </p:sp>
      <p:sp>
        <p:nvSpPr>
          <p:cNvPr id="3075" name="副标题 3074"/>
          <p:cNvSpPr>
            <a:spLocks noGrp="1"/>
          </p:cNvSpPr>
          <p:nvPr>
            <p:ph type="subTitle" idx="1"/>
          </p:nvPr>
        </p:nvSpPr>
        <p:spPr>
          <a:xfrm>
            <a:off x="1828800" y="4038600"/>
            <a:ext cx="8534400" cy="2336800"/>
          </a:xfrm>
        </p:spPr>
        <p:txBody>
          <a:bodyPr/>
          <a:lstStyle/>
          <a:p>
            <a:pPr defTabSz="914400">
              <a:buClrTx/>
              <a:buSzTx/>
              <a:buFontTx/>
            </a:pPr>
            <a:endParaRPr sz="4265" kern="1200" baseline="0">
              <a:latin typeface="Arial" charset="0"/>
              <a:ea typeface="宋体" charset="-122"/>
            </a:endParaRPr>
          </a:p>
        </p:txBody>
      </p:sp>
      <p:pic>
        <p:nvPicPr>
          <p:cNvPr id="2" name="图片 1" descr="未标题-1 副本"/>
          <p:cNvPicPr>
            <a:picLocks noChangeAspect="1"/>
          </p:cNvPicPr>
          <p:nvPr/>
        </p:nvPicPr>
        <p:blipFill>
          <a:blip r:embed="rId3"/>
          <a:stretch>
            <a:fillRect/>
          </a:stretch>
        </p:blipFill>
        <p:spPr>
          <a:xfrm>
            <a:off x="-22860" y="-11430"/>
            <a:ext cx="12216765" cy="6880225"/>
          </a:xfrm>
          <a:prstGeom prst="rect">
            <a:avLst/>
          </a:prstGeom>
        </p:spPr>
      </p:pic>
      <p:sp>
        <p:nvSpPr>
          <p:cNvPr id="3" name="矩形 2"/>
          <p:cNvSpPr/>
          <p:nvPr/>
        </p:nvSpPr>
        <p:spPr>
          <a:xfrm>
            <a:off x="-22860" y="1770380"/>
            <a:ext cx="12216765" cy="3456305"/>
          </a:xfrm>
          <a:prstGeom prst="rect">
            <a:avLst/>
          </a:prstGeom>
          <a:solidFill>
            <a:schemeClr val="accent3">
              <a:alpha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ltLang="zh-CN" sz="100"/>
          </a:p>
        </p:txBody>
      </p:sp>
      <p:grpSp>
        <p:nvGrpSpPr>
          <p:cNvPr id="12" name="组合 11"/>
          <p:cNvGrpSpPr/>
          <p:nvPr/>
        </p:nvGrpSpPr>
        <p:grpSpPr>
          <a:xfrm>
            <a:off x="1369751" y="2559832"/>
            <a:ext cx="1485900" cy="1485900"/>
            <a:chOff x="2377863" y="2740436"/>
            <a:chExt cx="1485900" cy="1485900"/>
          </a:xfrm>
        </p:grpSpPr>
        <p:sp>
          <p:nvSpPr>
            <p:cNvPr id="4" name="椭圆 3"/>
            <p:cNvSpPr/>
            <p:nvPr/>
          </p:nvSpPr>
          <p:spPr>
            <a:xfrm>
              <a:off x="2377863" y="2740436"/>
              <a:ext cx="1485900" cy="1485900"/>
            </a:xfrm>
            <a:prstGeom prst="ellipse">
              <a:avLst/>
            </a:prstGeom>
            <a:solidFill>
              <a:srgbClr val="9F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65" b="1"/>
            </a:p>
          </p:txBody>
        </p:sp>
        <p:sp>
          <p:nvSpPr>
            <p:cNvPr id="8" name="文本框 7"/>
            <p:cNvSpPr txBox="1"/>
            <p:nvPr/>
          </p:nvSpPr>
          <p:spPr>
            <a:xfrm>
              <a:off x="2623396" y="2936240"/>
              <a:ext cx="1240367" cy="1117998"/>
            </a:xfrm>
            <a:prstGeom prst="rect">
              <a:avLst/>
            </a:prstGeom>
            <a:noFill/>
          </p:spPr>
          <p:txBody>
            <a:bodyPr wrap="square" rtlCol="0">
              <a:spAutoFit/>
            </a:bodyPr>
            <a:lstStyle/>
            <a:p>
              <a:r>
                <a:rPr lang="zh-CN" altLang="en-US" sz="6665" b="1" dirty="0" smtClean="0">
                  <a:ln w="10160">
                    <a:noFill/>
                    <a:prstDash val="solid"/>
                  </a:ln>
                  <a:solidFill>
                    <a:schemeClr val="bg1"/>
                  </a:solidFill>
                  <a:effectLst>
                    <a:outerShdw blurRad="38100" dist="22860" dir="5400000" algn="tl" rotWithShape="0">
                      <a:srgbClr val="000000">
                        <a:alpha val="30000"/>
                      </a:srgbClr>
                    </a:outerShdw>
                  </a:effectLst>
                </a:rPr>
                <a:t>唯</a:t>
              </a:r>
              <a:endParaRPr lang="zh-CN" altLang="zh-CN" sz="6665" b="1" dirty="0">
                <a:ln w="10160">
                  <a:noFill/>
                  <a:prstDash val="solid"/>
                </a:ln>
                <a:solidFill>
                  <a:schemeClr val="bg1"/>
                </a:solidFill>
                <a:effectLst>
                  <a:outerShdw blurRad="38100" dist="22860" dir="5400000" algn="tl" rotWithShape="0">
                    <a:srgbClr val="000000">
                      <a:alpha val="30000"/>
                    </a:srgbClr>
                  </a:outerShdw>
                </a:effectLst>
              </a:endParaRPr>
            </a:p>
          </p:txBody>
        </p:sp>
      </p:grpSp>
      <p:grpSp>
        <p:nvGrpSpPr>
          <p:cNvPr id="13" name="组合 12"/>
          <p:cNvGrpSpPr/>
          <p:nvPr/>
        </p:nvGrpSpPr>
        <p:grpSpPr>
          <a:xfrm>
            <a:off x="3186992" y="2521597"/>
            <a:ext cx="1485900" cy="1485900"/>
            <a:chOff x="3711502" y="2507725"/>
            <a:chExt cx="1485900" cy="1485900"/>
          </a:xfrm>
        </p:grpSpPr>
        <p:sp>
          <p:nvSpPr>
            <p:cNvPr id="5" name="椭圆 4"/>
            <p:cNvSpPr/>
            <p:nvPr/>
          </p:nvSpPr>
          <p:spPr>
            <a:xfrm>
              <a:off x="3711502" y="2507725"/>
              <a:ext cx="1485900" cy="1485900"/>
            </a:xfrm>
            <a:prstGeom prst="ellipse">
              <a:avLst/>
            </a:prstGeom>
            <a:solidFill>
              <a:srgbClr val="A6C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65" b="1"/>
            </a:p>
          </p:txBody>
        </p:sp>
        <p:sp>
          <p:nvSpPr>
            <p:cNvPr id="9" name="文本框 8"/>
            <p:cNvSpPr txBox="1"/>
            <p:nvPr/>
          </p:nvSpPr>
          <p:spPr>
            <a:xfrm>
              <a:off x="3957035" y="2741181"/>
              <a:ext cx="1240367" cy="1117998"/>
            </a:xfrm>
            <a:prstGeom prst="rect">
              <a:avLst/>
            </a:prstGeom>
            <a:noFill/>
          </p:spPr>
          <p:txBody>
            <a:bodyPr wrap="square" rtlCol="0">
              <a:spAutoFit/>
            </a:bodyPr>
            <a:lstStyle/>
            <a:p>
              <a:r>
                <a:rPr lang="zh-CN" altLang="en-US" sz="6665" b="1" dirty="0" smtClean="0">
                  <a:ln w="10160">
                    <a:noFill/>
                    <a:prstDash val="solid"/>
                  </a:ln>
                  <a:solidFill>
                    <a:schemeClr val="bg1"/>
                  </a:solidFill>
                  <a:effectLst>
                    <a:outerShdw blurRad="38100" dist="22860" dir="5400000" algn="tl" rotWithShape="0">
                      <a:srgbClr val="000000">
                        <a:alpha val="30000"/>
                      </a:srgbClr>
                    </a:outerShdw>
                  </a:effectLst>
                </a:rPr>
                <a:t>品</a:t>
              </a:r>
              <a:endParaRPr lang="zh-CN" altLang="zh-CN" sz="6665" b="1" dirty="0">
                <a:ln w="10160">
                  <a:noFill/>
                  <a:prstDash val="solid"/>
                </a:ln>
                <a:solidFill>
                  <a:schemeClr val="bg1"/>
                </a:solidFill>
                <a:effectLst>
                  <a:outerShdw blurRad="38100" dist="22860" dir="5400000" algn="tl" rotWithShape="0">
                    <a:srgbClr val="000000">
                      <a:alpha val="30000"/>
                    </a:srgbClr>
                  </a:outerShdw>
                </a:effectLst>
              </a:endParaRPr>
            </a:p>
          </p:txBody>
        </p:sp>
      </p:grpSp>
      <p:grpSp>
        <p:nvGrpSpPr>
          <p:cNvPr id="14" name="组合 13"/>
          <p:cNvGrpSpPr/>
          <p:nvPr/>
        </p:nvGrpSpPr>
        <p:grpSpPr>
          <a:xfrm>
            <a:off x="5012670" y="2571685"/>
            <a:ext cx="1485900" cy="1485900"/>
            <a:chOff x="6201833" y="2744047"/>
            <a:chExt cx="1485900" cy="1485900"/>
          </a:xfrm>
        </p:grpSpPr>
        <p:sp>
          <p:nvSpPr>
            <p:cNvPr id="6" name="椭圆 5"/>
            <p:cNvSpPr/>
            <p:nvPr/>
          </p:nvSpPr>
          <p:spPr>
            <a:xfrm>
              <a:off x="6201833" y="2744047"/>
              <a:ext cx="1485900" cy="1485900"/>
            </a:xfrm>
            <a:prstGeom prst="ellipse">
              <a:avLst/>
            </a:prstGeom>
            <a:solidFill>
              <a:srgbClr val="ADCF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65" b="1"/>
            </a:p>
          </p:txBody>
        </p:sp>
        <p:sp>
          <p:nvSpPr>
            <p:cNvPr id="10" name="文本框 9"/>
            <p:cNvSpPr txBox="1"/>
            <p:nvPr/>
          </p:nvSpPr>
          <p:spPr>
            <a:xfrm>
              <a:off x="6420273" y="2924387"/>
              <a:ext cx="1240367" cy="1117998"/>
            </a:xfrm>
            <a:prstGeom prst="rect">
              <a:avLst/>
            </a:prstGeom>
            <a:noFill/>
          </p:spPr>
          <p:txBody>
            <a:bodyPr wrap="square" rtlCol="0">
              <a:spAutoFit/>
            </a:bodyPr>
            <a:lstStyle/>
            <a:p>
              <a:r>
                <a:rPr lang="zh-CN" altLang="en-US" sz="6665" b="1" dirty="0" smtClean="0">
                  <a:ln w="10160">
                    <a:noFill/>
                    <a:prstDash val="solid"/>
                  </a:ln>
                  <a:solidFill>
                    <a:schemeClr val="bg1"/>
                  </a:solidFill>
                  <a:effectLst>
                    <a:outerShdw blurRad="38100" dist="22860" dir="5400000" algn="tl" rotWithShape="0">
                      <a:srgbClr val="000000">
                        <a:alpha val="30000"/>
                      </a:srgbClr>
                    </a:outerShdw>
                  </a:effectLst>
                </a:rPr>
                <a:t>会</a:t>
              </a:r>
              <a:endParaRPr lang="zh-CN" altLang="zh-CN" sz="6665" b="1" dirty="0">
                <a:ln w="10160">
                  <a:noFill/>
                  <a:prstDash val="solid"/>
                </a:ln>
                <a:solidFill>
                  <a:schemeClr val="bg1"/>
                </a:solidFill>
                <a:effectLst>
                  <a:outerShdw blurRad="38100" dist="22860" dir="5400000" algn="tl" rotWithShape="0">
                    <a:srgbClr val="000000">
                      <a:alpha val="30000"/>
                    </a:srgbClr>
                  </a:outerShdw>
                </a:effectLst>
              </a:endParaRPr>
            </a:p>
          </p:txBody>
        </p:sp>
      </p:grpSp>
      <p:sp>
        <p:nvSpPr>
          <p:cNvPr id="15" name="TextBox 14"/>
          <p:cNvSpPr txBox="1"/>
          <p:nvPr/>
        </p:nvSpPr>
        <p:spPr>
          <a:xfrm>
            <a:off x="6816080" y="3068960"/>
            <a:ext cx="4896544" cy="1077218"/>
          </a:xfrm>
          <a:prstGeom prst="rect">
            <a:avLst/>
          </a:prstGeom>
          <a:noFill/>
        </p:spPr>
        <p:txBody>
          <a:bodyPr wrap="square" rtlCol="0">
            <a:spAutoFit/>
          </a:bodyPr>
          <a:lstStyle/>
          <a:p>
            <a:r>
              <a:rPr lang="en-US" altLang="zh-CN" sz="3200" b="1" dirty="0" smtClean="0">
                <a:solidFill>
                  <a:schemeClr val="accent1">
                    <a:lumMod val="50000"/>
                  </a:schemeClr>
                </a:solidFill>
              </a:rPr>
              <a:t>————</a:t>
            </a:r>
          </a:p>
          <a:p>
            <a:r>
              <a:rPr lang="en-US" altLang="zh-CN" sz="3200" b="1" dirty="0">
                <a:solidFill>
                  <a:schemeClr val="accent1">
                    <a:lumMod val="50000"/>
                  </a:schemeClr>
                </a:solidFill>
              </a:rPr>
              <a:t> </a:t>
            </a:r>
            <a:r>
              <a:rPr lang="en-US" altLang="zh-CN" sz="3200" b="1" dirty="0" smtClean="0">
                <a:solidFill>
                  <a:schemeClr val="accent1">
                    <a:lumMod val="50000"/>
                  </a:schemeClr>
                </a:solidFill>
              </a:rPr>
              <a:t>    </a:t>
            </a:r>
            <a:r>
              <a:rPr lang="zh-CN" altLang="en-US" sz="3200" b="1" dirty="0" smtClean="0">
                <a:solidFill>
                  <a:schemeClr val="accent1">
                    <a:lumMod val="50000"/>
                  </a:schemeClr>
                </a:solidFill>
              </a:rPr>
              <a:t>物流与供应链管理分析</a:t>
            </a:r>
            <a:endParaRPr lang="zh-CN" altLang="en-US" sz="3200" b="1" dirty="0">
              <a:solidFill>
                <a:schemeClr val="accent1">
                  <a:lumMod val="50000"/>
                </a:schemeClr>
              </a:solidFill>
            </a:endParaRPr>
          </a:p>
        </p:txBody>
      </p:sp>
      <p:sp>
        <p:nvSpPr>
          <p:cNvPr id="16" name="TextBox 15"/>
          <p:cNvSpPr txBox="1"/>
          <p:nvPr/>
        </p:nvSpPr>
        <p:spPr>
          <a:xfrm>
            <a:off x="4295800" y="5373216"/>
            <a:ext cx="7416824" cy="461665"/>
          </a:xfrm>
          <a:prstGeom prst="rect">
            <a:avLst/>
          </a:prstGeom>
          <a:noFill/>
        </p:spPr>
        <p:txBody>
          <a:bodyPr wrap="square" rtlCol="0">
            <a:spAutoFit/>
          </a:bodyPr>
          <a:lstStyle/>
          <a:p>
            <a:r>
              <a:rPr lang="zh-CN" altLang="en-US" sz="2400" b="1" dirty="0" smtClean="0">
                <a:solidFill>
                  <a:schemeClr val="accent6">
                    <a:lumMod val="75000"/>
                  </a:schemeClr>
                </a:solidFill>
                <a:latin typeface="楷体" panose="02010609060101010101" pitchFamily="49" charset="-122"/>
                <a:ea typeface="楷体" panose="02010609060101010101" pitchFamily="49" charset="-122"/>
              </a:rPr>
              <a:t>汇报人：张时敏  朱蓉蓉  吴睿珺  朱怡平  张泷月</a:t>
            </a:r>
            <a:endParaRPr lang="zh-CN" altLang="en-US" sz="2400" b="1" dirty="0">
              <a:solidFill>
                <a:schemeClr val="accent6">
                  <a:lumMod val="75000"/>
                </a:schemeClr>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bldLst>
      <p:bldP spid="3074" grpId="1"/>
      <p:bldP spid="4" grpId="1" animBg="1"/>
      <p:bldP spid="8" grpId="1"/>
      <p:bldP spid="5" grpId="1" animBg="1"/>
      <p:bldP spid="9" grpId="1"/>
      <p:bldP spid="6" grpId="1" animBg="1"/>
      <p:bldP spid="10"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未标题-1 副本"/>
          <p:cNvPicPr>
            <a:picLocks noChangeAspect="1"/>
          </p:cNvPicPr>
          <p:nvPr/>
        </p:nvPicPr>
        <p:blipFill>
          <a:blip r:embed="rId2"/>
          <a:stretch>
            <a:fillRect/>
          </a:stretch>
        </p:blipFill>
        <p:spPr>
          <a:xfrm>
            <a:off x="-18415" y="-6350"/>
            <a:ext cx="12208510" cy="6870700"/>
          </a:xfrm>
          <a:prstGeom prst="rect">
            <a:avLst/>
          </a:prstGeom>
        </p:spPr>
      </p:pic>
      <p:sp>
        <p:nvSpPr>
          <p:cNvPr id="5" name="圆角矩形 4"/>
          <p:cNvSpPr/>
          <p:nvPr/>
        </p:nvSpPr>
        <p:spPr>
          <a:xfrm>
            <a:off x="407035" y="276225"/>
            <a:ext cx="11410315" cy="6305550"/>
          </a:xfrm>
          <a:prstGeom prst="roundRect">
            <a:avLst/>
          </a:prstGeom>
          <a:solidFill>
            <a:schemeClr val="accent3">
              <a:alpha val="71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CN" sz="100"/>
              <a:t>1</a:t>
            </a:r>
          </a:p>
        </p:txBody>
      </p:sp>
      <p:sp>
        <p:nvSpPr>
          <p:cNvPr id="7" name="文本框 6"/>
          <p:cNvSpPr txBox="1"/>
          <p:nvPr/>
        </p:nvSpPr>
        <p:spPr>
          <a:xfrm>
            <a:off x="4296936" y="541019"/>
            <a:ext cx="3293533" cy="706755"/>
          </a:xfrm>
          <a:prstGeom prst="rect">
            <a:avLst/>
          </a:prstGeom>
          <a:noFill/>
        </p:spPr>
        <p:txBody>
          <a:bodyPr wrap="square" rtlCol="0">
            <a:spAutoFit/>
          </a:bodyPr>
          <a:lstStyle/>
          <a:p>
            <a:pPr algn="ctr"/>
            <a:r>
              <a:rPr lang="zh-CN" altLang="en-US" sz="4000" dirty="0" smtClean="0">
                <a:solidFill>
                  <a:srgbClr val="9ACDC1"/>
                </a:solidFill>
              </a:rPr>
              <a:t>    </a:t>
            </a:r>
            <a:r>
              <a:rPr lang="zh-CN" altLang="en-US" sz="4000" b="1" dirty="0" smtClean="0">
                <a:solidFill>
                  <a:srgbClr val="9ACDC1"/>
                </a:solidFill>
              </a:rPr>
              <a:t>库存作业</a:t>
            </a:r>
            <a:endParaRPr lang="zh-CN" altLang="en-US" sz="4000" b="1" dirty="0">
              <a:solidFill>
                <a:srgbClr val="9ACDC1"/>
              </a:solidFill>
            </a:endParaRPr>
          </a:p>
        </p:txBody>
      </p:sp>
      <p:cxnSp>
        <p:nvCxnSpPr>
          <p:cNvPr id="9" name="直接连接符 8"/>
          <p:cNvCxnSpPr/>
          <p:nvPr/>
        </p:nvCxnSpPr>
        <p:spPr>
          <a:xfrm>
            <a:off x="4652433" y="1361228"/>
            <a:ext cx="2919307"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51384" y="1772816"/>
            <a:ext cx="5976664" cy="3785652"/>
          </a:xfrm>
          <a:prstGeom prst="rect">
            <a:avLst/>
          </a:prstGeom>
          <a:noFill/>
        </p:spPr>
        <p:txBody>
          <a:bodyPr wrap="square" rtlCol="0">
            <a:spAutoFit/>
          </a:bodyPr>
          <a:lstStyle/>
          <a:p>
            <a:r>
              <a:rPr lang="zh-CN" altLang="en-US" sz="2400" dirty="0" smtClean="0">
                <a:solidFill>
                  <a:schemeClr val="accent5">
                    <a:lumMod val="25000"/>
                  </a:schemeClr>
                </a:solidFill>
              </a:rPr>
              <a:t>       </a:t>
            </a:r>
            <a:r>
              <a:rPr lang="zh-CN" altLang="en-US" sz="2400" b="1" dirty="0" smtClean="0">
                <a:solidFill>
                  <a:schemeClr val="accent5">
                    <a:lumMod val="25000"/>
                  </a:schemeClr>
                </a:solidFill>
              </a:rPr>
              <a:t>唯</a:t>
            </a:r>
            <a:r>
              <a:rPr lang="zh-CN" altLang="en-US" sz="2400" b="1" dirty="0">
                <a:solidFill>
                  <a:schemeClr val="accent5">
                    <a:lumMod val="25000"/>
                  </a:schemeClr>
                </a:solidFill>
              </a:rPr>
              <a:t>品会出售商品的属性较多</a:t>
            </a:r>
            <a:r>
              <a:rPr lang="en-US" altLang="zh-CN" sz="2400" b="1" dirty="0">
                <a:solidFill>
                  <a:schemeClr val="accent5">
                    <a:lumMod val="25000"/>
                  </a:schemeClr>
                </a:solidFill>
              </a:rPr>
              <a:t>,</a:t>
            </a:r>
            <a:r>
              <a:rPr lang="zh-CN" altLang="en-US" sz="2400" b="1" dirty="0">
                <a:solidFill>
                  <a:schemeClr val="accent5">
                    <a:lumMod val="25000"/>
                  </a:schemeClr>
                </a:solidFill>
              </a:rPr>
              <a:t>增加存放的难度而缺乏章法</a:t>
            </a:r>
            <a:r>
              <a:rPr lang="en-US" altLang="zh-CN" sz="2400" b="1" dirty="0">
                <a:solidFill>
                  <a:schemeClr val="accent5">
                    <a:lumMod val="25000"/>
                  </a:schemeClr>
                </a:solidFill>
              </a:rPr>
              <a:t>,</a:t>
            </a:r>
            <a:r>
              <a:rPr lang="zh-CN" altLang="en-US" sz="2400" b="1" dirty="0">
                <a:solidFill>
                  <a:schemeClr val="accent5">
                    <a:lumMod val="25000"/>
                  </a:schemeClr>
                </a:solidFill>
              </a:rPr>
              <a:t>进而使得商品存放及信息不够准确</a:t>
            </a:r>
            <a:r>
              <a:rPr lang="en-US" altLang="zh-CN" sz="2400" b="1" dirty="0">
                <a:solidFill>
                  <a:schemeClr val="accent5">
                    <a:lumMod val="25000"/>
                  </a:schemeClr>
                </a:solidFill>
              </a:rPr>
              <a:t>,</a:t>
            </a:r>
            <a:r>
              <a:rPr lang="zh-CN" altLang="en-US" sz="2400" b="1" dirty="0">
                <a:solidFill>
                  <a:schemeClr val="accent5">
                    <a:lumMod val="25000"/>
                  </a:schemeClr>
                </a:solidFill>
              </a:rPr>
              <a:t>从而造成员工无法及时进行准确的作业</a:t>
            </a:r>
            <a:r>
              <a:rPr lang="en-US" altLang="zh-CN" sz="2400" b="1" dirty="0">
                <a:solidFill>
                  <a:schemeClr val="accent5">
                    <a:lumMod val="25000"/>
                  </a:schemeClr>
                </a:solidFill>
              </a:rPr>
              <a:t>,</a:t>
            </a:r>
            <a:r>
              <a:rPr lang="zh-CN" altLang="en-US" sz="2400" b="1" dirty="0">
                <a:solidFill>
                  <a:schemeClr val="accent5">
                    <a:lumMod val="25000"/>
                  </a:schemeClr>
                </a:solidFill>
              </a:rPr>
              <a:t>降低效率</a:t>
            </a:r>
            <a:r>
              <a:rPr lang="en-US" altLang="zh-CN" sz="2400" b="1" dirty="0">
                <a:solidFill>
                  <a:schemeClr val="accent5">
                    <a:lumMod val="25000"/>
                  </a:schemeClr>
                </a:solidFill>
              </a:rPr>
              <a:t>,</a:t>
            </a:r>
            <a:r>
              <a:rPr lang="zh-CN" altLang="en-US" sz="2400" b="1" dirty="0">
                <a:solidFill>
                  <a:schemeClr val="accent5">
                    <a:lumMod val="25000"/>
                  </a:schemeClr>
                </a:solidFill>
              </a:rPr>
              <a:t>影响作业进度</a:t>
            </a:r>
            <a:r>
              <a:rPr lang="en-US" altLang="zh-CN" sz="2400" b="1" dirty="0">
                <a:solidFill>
                  <a:schemeClr val="accent5">
                    <a:lumMod val="25000"/>
                  </a:schemeClr>
                </a:solidFill>
              </a:rPr>
              <a:t>,</a:t>
            </a:r>
            <a:r>
              <a:rPr lang="zh-CN" altLang="en-US" sz="2400" b="1" dirty="0">
                <a:solidFill>
                  <a:schemeClr val="accent5">
                    <a:lumMod val="25000"/>
                  </a:schemeClr>
                </a:solidFill>
              </a:rPr>
              <a:t>尤其是刚上岗的新员工对于商品的属性不能完全掌握</a:t>
            </a:r>
            <a:r>
              <a:rPr lang="en-US" altLang="zh-CN" sz="2400" b="1" dirty="0">
                <a:solidFill>
                  <a:schemeClr val="accent5">
                    <a:lumMod val="25000"/>
                  </a:schemeClr>
                </a:solidFill>
              </a:rPr>
              <a:t>,</a:t>
            </a:r>
            <a:r>
              <a:rPr lang="zh-CN" altLang="en-US" sz="2400" b="1" dirty="0">
                <a:solidFill>
                  <a:schemeClr val="accent5">
                    <a:lumMod val="25000"/>
                  </a:schemeClr>
                </a:solidFill>
              </a:rPr>
              <a:t>常常出现库存满足客户需求却找不到商品的情况。在拣货环节</a:t>
            </a:r>
            <a:r>
              <a:rPr lang="en-US" altLang="zh-CN" sz="2400" b="1" dirty="0">
                <a:solidFill>
                  <a:schemeClr val="accent5">
                    <a:lumMod val="25000"/>
                  </a:schemeClr>
                </a:solidFill>
              </a:rPr>
              <a:t>,</a:t>
            </a:r>
            <a:r>
              <a:rPr lang="zh-CN" altLang="en-US" sz="2400" b="1" dirty="0">
                <a:solidFill>
                  <a:schemeClr val="accent5">
                    <a:lumMod val="25000"/>
                  </a:schemeClr>
                </a:solidFill>
              </a:rPr>
              <a:t>若拣货出错</a:t>
            </a:r>
            <a:r>
              <a:rPr lang="en-US" altLang="zh-CN" sz="2400" b="1" dirty="0">
                <a:solidFill>
                  <a:schemeClr val="accent5">
                    <a:lumMod val="25000"/>
                  </a:schemeClr>
                </a:solidFill>
              </a:rPr>
              <a:t>,</a:t>
            </a:r>
            <a:r>
              <a:rPr lang="zh-CN" altLang="en-US" sz="2400" b="1" dirty="0">
                <a:solidFill>
                  <a:schemeClr val="accent5">
                    <a:lumMod val="25000"/>
                  </a:schemeClr>
                </a:solidFill>
              </a:rPr>
              <a:t>就会影响作业进度</a:t>
            </a:r>
            <a:r>
              <a:rPr lang="en-US" altLang="zh-CN" sz="2400" b="1" dirty="0">
                <a:solidFill>
                  <a:schemeClr val="accent5">
                    <a:lumMod val="25000"/>
                  </a:schemeClr>
                </a:solidFill>
              </a:rPr>
              <a:t>,</a:t>
            </a:r>
            <a:r>
              <a:rPr lang="zh-CN" altLang="en-US" sz="2400" b="1" dirty="0">
                <a:solidFill>
                  <a:schemeClr val="accent5">
                    <a:lumMod val="25000"/>
                  </a:schemeClr>
                </a:solidFill>
              </a:rPr>
              <a:t>导致发货的速度减慢。目前唯品会的供应商来自众多的中小卖家</a:t>
            </a:r>
            <a:r>
              <a:rPr lang="en-US" altLang="zh-CN" sz="2400" b="1" dirty="0">
                <a:solidFill>
                  <a:schemeClr val="accent5">
                    <a:lumMod val="25000"/>
                  </a:schemeClr>
                </a:solidFill>
              </a:rPr>
              <a:t>,</a:t>
            </a:r>
            <a:r>
              <a:rPr lang="zh-CN" altLang="en-US" sz="2400" b="1" dirty="0">
                <a:solidFill>
                  <a:schemeClr val="accent5">
                    <a:lumMod val="25000"/>
                  </a:schemeClr>
                </a:solidFill>
              </a:rPr>
              <a:t>单量较大</a:t>
            </a:r>
            <a:r>
              <a:rPr lang="en-US" altLang="zh-CN" sz="2400" b="1" dirty="0">
                <a:solidFill>
                  <a:schemeClr val="accent5">
                    <a:lumMod val="25000"/>
                  </a:schemeClr>
                </a:solidFill>
              </a:rPr>
              <a:t>,</a:t>
            </a:r>
            <a:r>
              <a:rPr lang="zh-CN" altLang="en-US" sz="2400" b="1" dirty="0">
                <a:solidFill>
                  <a:schemeClr val="accent5">
                    <a:lumMod val="25000"/>
                  </a:schemeClr>
                </a:solidFill>
              </a:rPr>
              <a:t>就要求处理效率能够进一步得到提高。    </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4112" y="2348880"/>
            <a:ext cx="3810000" cy="2838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117368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未标题-1 副本"/>
          <p:cNvPicPr>
            <a:picLocks noChangeAspect="1"/>
          </p:cNvPicPr>
          <p:nvPr/>
        </p:nvPicPr>
        <p:blipFill>
          <a:blip r:embed="rId2"/>
          <a:stretch>
            <a:fillRect/>
          </a:stretch>
        </p:blipFill>
        <p:spPr>
          <a:xfrm>
            <a:off x="-18415" y="-6350"/>
            <a:ext cx="12208510" cy="6870700"/>
          </a:xfrm>
          <a:prstGeom prst="rect">
            <a:avLst/>
          </a:prstGeom>
        </p:spPr>
      </p:pic>
      <p:sp>
        <p:nvSpPr>
          <p:cNvPr id="5" name="圆角矩形 4"/>
          <p:cNvSpPr/>
          <p:nvPr/>
        </p:nvSpPr>
        <p:spPr>
          <a:xfrm>
            <a:off x="407035" y="276225"/>
            <a:ext cx="11410315" cy="6305550"/>
          </a:xfrm>
          <a:prstGeom prst="roundRect">
            <a:avLst/>
          </a:prstGeom>
          <a:solidFill>
            <a:schemeClr val="accent3">
              <a:alpha val="71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CN" sz="100"/>
              <a:t>1</a:t>
            </a:r>
          </a:p>
        </p:txBody>
      </p:sp>
      <p:sp>
        <p:nvSpPr>
          <p:cNvPr id="7" name="文本框 6"/>
          <p:cNvSpPr txBox="1"/>
          <p:nvPr/>
        </p:nvSpPr>
        <p:spPr>
          <a:xfrm>
            <a:off x="4296936" y="541019"/>
            <a:ext cx="3293533" cy="706755"/>
          </a:xfrm>
          <a:prstGeom prst="rect">
            <a:avLst/>
          </a:prstGeom>
          <a:noFill/>
        </p:spPr>
        <p:txBody>
          <a:bodyPr wrap="square" rtlCol="0">
            <a:spAutoFit/>
          </a:bodyPr>
          <a:lstStyle/>
          <a:p>
            <a:pPr algn="ctr"/>
            <a:r>
              <a:rPr lang="zh-CN" altLang="en-US" sz="4000" dirty="0" smtClean="0">
                <a:solidFill>
                  <a:srgbClr val="9ACDC1"/>
                </a:solidFill>
              </a:rPr>
              <a:t>    </a:t>
            </a:r>
            <a:r>
              <a:rPr lang="zh-CN" altLang="en-US" sz="4000" b="1" dirty="0" smtClean="0">
                <a:solidFill>
                  <a:srgbClr val="9ACDC1"/>
                </a:solidFill>
              </a:rPr>
              <a:t>存货周转</a:t>
            </a:r>
            <a:endParaRPr lang="zh-CN" altLang="en-US" sz="4000" b="1" dirty="0">
              <a:solidFill>
                <a:srgbClr val="9ACDC1"/>
              </a:solidFill>
            </a:endParaRPr>
          </a:p>
        </p:txBody>
      </p:sp>
      <p:cxnSp>
        <p:nvCxnSpPr>
          <p:cNvPr id="9" name="直接连接符 8"/>
          <p:cNvCxnSpPr/>
          <p:nvPr/>
        </p:nvCxnSpPr>
        <p:spPr>
          <a:xfrm>
            <a:off x="4652433" y="1361228"/>
            <a:ext cx="2919307"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975150" y="1772816"/>
            <a:ext cx="9937104" cy="1569660"/>
          </a:xfrm>
          <a:prstGeom prst="rect">
            <a:avLst/>
          </a:prstGeom>
          <a:noFill/>
        </p:spPr>
        <p:txBody>
          <a:bodyPr wrap="square" rtlCol="0">
            <a:spAutoFit/>
          </a:bodyPr>
          <a:lstStyle/>
          <a:p>
            <a:r>
              <a:rPr lang="zh-CN" altLang="en-US" sz="2400" dirty="0" smtClean="0">
                <a:solidFill>
                  <a:schemeClr val="accent5">
                    <a:lumMod val="25000"/>
                  </a:schemeClr>
                </a:solidFill>
              </a:rPr>
              <a:t>       </a:t>
            </a:r>
            <a:r>
              <a:rPr lang="en-US" altLang="zh-CN" sz="2400" b="1" dirty="0">
                <a:solidFill>
                  <a:schemeClr val="accent5">
                    <a:lumMod val="25000"/>
                  </a:schemeClr>
                </a:solidFill>
              </a:rPr>
              <a:t>2019</a:t>
            </a:r>
            <a:r>
              <a:rPr lang="zh-CN" altLang="en-US" sz="2400" b="1" dirty="0">
                <a:solidFill>
                  <a:schemeClr val="accent5">
                    <a:lumMod val="25000"/>
                  </a:schemeClr>
                </a:solidFill>
              </a:rPr>
              <a:t>年唯品会第三季度的财报中显示存货周转天数与存货周转率均有增长</a:t>
            </a:r>
            <a:r>
              <a:rPr lang="en-US" altLang="zh-CN" sz="2400" b="1" dirty="0">
                <a:solidFill>
                  <a:schemeClr val="accent5">
                    <a:lumMod val="25000"/>
                  </a:schemeClr>
                </a:solidFill>
              </a:rPr>
              <a:t>,</a:t>
            </a:r>
            <a:r>
              <a:rPr lang="zh-CN" altLang="en-US" sz="2400" b="1" dirty="0">
                <a:solidFill>
                  <a:schemeClr val="accent5">
                    <a:lumMod val="25000"/>
                  </a:schemeClr>
                </a:solidFill>
              </a:rPr>
              <a:t>如</a:t>
            </a:r>
            <a:r>
              <a:rPr lang="zh-CN" altLang="en-US" sz="2400" b="1" dirty="0" smtClean="0">
                <a:solidFill>
                  <a:schemeClr val="accent5">
                    <a:lumMod val="25000"/>
                  </a:schemeClr>
                </a:solidFill>
              </a:rPr>
              <a:t>表所</a:t>
            </a:r>
            <a:r>
              <a:rPr lang="zh-CN" altLang="en-US" sz="2400" b="1" dirty="0">
                <a:solidFill>
                  <a:schemeClr val="accent5">
                    <a:lumMod val="25000"/>
                  </a:schemeClr>
                </a:solidFill>
              </a:rPr>
              <a:t>示。唯品会近期存货周转天数增长</a:t>
            </a:r>
            <a:r>
              <a:rPr lang="en-US" altLang="zh-CN" sz="2400" b="1" dirty="0">
                <a:solidFill>
                  <a:schemeClr val="accent5">
                    <a:lumMod val="25000"/>
                  </a:schemeClr>
                </a:solidFill>
              </a:rPr>
              <a:t>,</a:t>
            </a:r>
            <a:r>
              <a:rPr lang="zh-CN" altLang="en-US" sz="2400" b="1" dirty="0">
                <a:solidFill>
                  <a:schemeClr val="accent5">
                    <a:lumMod val="25000"/>
                  </a:schemeClr>
                </a:solidFill>
              </a:rPr>
              <a:t>说明存货周转次数减少</a:t>
            </a:r>
            <a:r>
              <a:rPr lang="en-US" altLang="zh-CN" sz="2400" b="1" dirty="0">
                <a:solidFill>
                  <a:schemeClr val="accent5">
                    <a:lumMod val="25000"/>
                  </a:schemeClr>
                </a:solidFill>
              </a:rPr>
              <a:t>,</a:t>
            </a:r>
            <a:r>
              <a:rPr lang="zh-CN" altLang="en-US" sz="2400" b="1" dirty="0">
                <a:solidFill>
                  <a:schemeClr val="accent5">
                    <a:lumMod val="25000"/>
                  </a:schemeClr>
                </a:solidFill>
              </a:rPr>
              <a:t>平均存货增多</a:t>
            </a:r>
            <a:r>
              <a:rPr lang="en-US" altLang="zh-CN" sz="2400" b="1" dirty="0">
                <a:solidFill>
                  <a:schemeClr val="accent5">
                    <a:lumMod val="25000"/>
                  </a:schemeClr>
                </a:solidFill>
              </a:rPr>
              <a:t>,</a:t>
            </a:r>
            <a:r>
              <a:rPr lang="zh-CN" altLang="en-US" sz="2400" b="1" dirty="0">
                <a:solidFill>
                  <a:schemeClr val="accent5">
                    <a:lumMod val="25000"/>
                  </a:schemeClr>
                </a:solidFill>
              </a:rPr>
              <a:t>成本增加。但是其存货周转率提高</a:t>
            </a:r>
            <a:r>
              <a:rPr lang="en-US" altLang="zh-CN" sz="2400" b="1" dirty="0">
                <a:solidFill>
                  <a:schemeClr val="accent5">
                    <a:lumMod val="25000"/>
                  </a:schemeClr>
                </a:solidFill>
              </a:rPr>
              <a:t>,</a:t>
            </a:r>
            <a:r>
              <a:rPr lang="zh-CN" altLang="en-US" sz="2400" b="1" dirty="0">
                <a:solidFill>
                  <a:schemeClr val="accent5">
                    <a:lumMod val="25000"/>
                  </a:schemeClr>
                </a:solidFill>
              </a:rPr>
              <a:t>说明其存货流动变现能力增强</a:t>
            </a:r>
            <a:r>
              <a:rPr lang="en-US" altLang="zh-CN" sz="2400" b="1" dirty="0">
                <a:solidFill>
                  <a:schemeClr val="accent5">
                    <a:lumMod val="25000"/>
                  </a:schemeClr>
                </a:solidFill>
              </a:rPr>
              <a:t>,</a:t>
            </a:r>
            <a:r>
              <a:rPr lang="zh-CN" altLang="en-US" sz="2400" b="1" dirty="0">
                <a:solidFill>
                  <a:schemeClr val="accent5">
                    <a:lumMod val="25000"/>
                  </a:schemeClr>
                </a:solidFill>
              </a:rPr>
              <a:t>占用在存货上的资金周转速度加快。</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9326" y="3537317"/>
            <a:ext cx="6768752" cy="26275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993907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41275" y="1758315"/>
            <a:ext cx="12258040" cy="3456305"/>
          </a:xfrm>
          <a:prstGeom prst="rect">
            <a:avLst/>
          </a:prstGeom>
          <a:solidFill>
            <a:schemeClr val="accent3">
              <a:alpha val="7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ltLang="zh-CN" sz="100"/>
          </a:p>
        </p:txBody>
      </p:sp>
      <p:sp>
        <p:nvSpPr>
          <p:cNvPr id="9" name="文本框 8"/>
          <p:cNvSpPr txBox="1"/>
          <p:nvPr/>
        </p:nvSpPr>
        <p:spPr>
          <a:xfrm>
            <a:off x="4004733" y="3753273"/>
            <a:ext cx="4377267" cy="912495"/>
          </a:xfrm>
          <a:prstGeom prst="rect">
            <a:avLst/>
          </a:prstGeom>
          <a:noFill/>
        </p:spPr>
        <p:txBody>
          <a:bodyPr wrap="square" rtlCol="0">
            <a:spAutoFit/>
          </a:bodyPr>
          <a:lstStyle/>
          <a:p>
            <a:pPr algn="ctr"/>
            <a:r>
              <a:rPr lang="zh-CN" altLang="en-US" sz="5335" b="1" dirty="0" smtClean="0">
                <a:solidFill>
                  <a:srgbClr val="9ACDC1"/>
                </a:solidFill>
              </a:rPr>
              <a:t>物流配送</a:t>
            </a:r>
            <a:endParaRPr lang="zh-CN" altLang="zh-CN" sz="5335" b="1" dirty="0">
              <a:solidFill>
                <a:srgbClr val="9ACDC1"/>
              </a:solidFill>
            </a:endParaRPr>
          </a:p>
        </p:txBody>
      </p:sp>
      <p:sp>
        <p:nvSpPr>
          <p:cNvPr id="8" name="文本框 7"/>
          <p:cNvSpPr txBox="1"/>
          <p:nvPr/>
        </p:nvSpPr>
        <p:spPr>
          <a:xfrm>
            <a:off x="4380653" y="2214880"/>
            <a:ext cx="3625427" cy="1116965"/>
          </a:xfrm>
          <a:prstGeom prst="rect">
            <a:avLst/>
          </a:prstGeom>
          <a:noFill/>
        </p:spPr>
        <p:txBody>
          <a:bodyPr wrap="square" rtlCol="0">
            <a:spAutoFit/>
          </a:bodyPr>
          <a:lstStyle/>
          <a:p>
            <a:r>
              <a:rPr lang="en-US" altLang="zh-CN" sz="6665" b="1">
                <a:solidFill>
                  <a:srgbClr val="9ACDC1"/>
                </a:solidFill>
                <a:effectLst>
                  <a:outerShdw blurRad="38100" dist="25400" dir="5400000" algn="ctr" rotWithShape="0">
                    <a:srgbClr val="6E747A">
                      <a:alpha val="43000"/>
                    </a:srgbClr>
                  </a:outerShdw>
                </a:effectLst>
              </a:rPr>
              <a:t>PART </a:t>
            </a:r>
            <a:r>
              <a:rPr lang="zh-CN" altLang="en-US" sz="6665" b="1">
                <a:solidFill>
                  <a:srgbClr val="9ACDC1"/>
                </a:solidFill>
                <a:effectLst>
                  <a:outerShdw blurRad="38100" dist="25400" dir="5400000" algn="ctr" rotWithShape="0">
                    <a:srgbClr val="6E747A">
                      <a:alpha val="43000"/>
                    </a:srgbClr>
                  </a:outerShdw>
                </a:effectLst>
              </a:rPr>
              <a:t>③</a:t>
            </a:r>
          </a:p>
        </p:txBody>
      </p:sp>
    </p:spTree>
  </p:cSld>
  <p:clrMapOvr>
    <a:masterClrMapping/>
  </p:clrMapOvr>
  <p:timing>
    <p:tnLst>
      <p:par>
        <p:cTn id="1" dur="indefinite" restart="never" nodeType="tmRoot"/>
      </p:par>
    </p:tnLst>
    <p:bldLst>
      <p:bldP spid="11" grpId="1" animBg="1"/>
      <p:bldP spid="9" grpId="1"/>
      <p:bldP spid="8"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07035" y="276225"/>
            <a:ext cx="11410315" cy="6305550"/>
          </a:xfrm>
          <a:prstGeom prst="roundRect">
            <a:avLst/>
          </a:prstGeom>
          <a:solidFill>
            <a:schemeClr val="accent3">
              <a:alpha val="71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CN" sz="100" dirty="0" smtClean="0"/>
              <a:t>1</a:t>
            </a:r>
            <a:endParaRPr lang="en-US" altLang="zh-CN" sz="100" dirty="0"/>
          </a:p>
        </p:txBody>
      </p:sp>
      <p:sp>
        <p:nvSpPr>
          <p:cNvPr id="4" name="燕尾形箭头 3"/>
          <p:cNvSpPr/>
          <p:nvPr/>
        </p:nvSpPr>
        <p:spPr>
          <a:xfrm rot="16200000">
            <a:off x="3311525" y="2978150"/>
            <a:ext cx="5568950" cy="901700"/>
          </a:xfrm>
          <a:prstGeom prst="notchedRightArrow">
            <a:avLst/>
          </a:prstGeom>
          <a:noFill/>
          <a:ln>
            <a:solidFill>
              <a:srgbClr val="99CEC1"/>
            </a:solidFill>
          </a:ln>
          <a:extLst>
            <a:ext uri="{909E8E84-426E-40DD-AFC4-6F175D3DCCD1}">
              <a14:hiddenFill xmlns:a14="http://schemas.microsoft.com/office/drawing/2010/main">
                <a:solidFill>
                  <a:srgbClr val="7F9CB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5" name="左箭头 4"/>
          <p:cNvSpPr/>
          <p:nvPr/>
        </p:nvSpPr>
        <p:spPr>
          <a:xfrm>
            <a:off x="2020888" y="1316038"/>
            <a:ext cx="4297363" cy="984250"/>
          </a:xfrm>
          <a:prstGeom prst="leftArrow">
            <a:avLst/>
          </a:prstGeom>
          <a:solidFill>
            <a:srgbClr val="99CE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11267" name="文本框 5"/>
          <p:cNvSpPr txBox="1"/>
          <p:nvPr/>
        </p:nvSpPr>
        <p:spPr>
          <a:xfrm>
            <a:off x="2639616" y="1624013"/>
            <a:ext cx="3481784" cy="461665"/>
          </a:xfrm>
          <a:prstGeom prst="rect">
            <a:avLst/>
          </a:prstGeom>
          <a:noFill/>
          <a:ln w="9525">
            <a:noFill/>
          </a:ln>
        </p:spPr>
        <p:txBody>
          <a:bodyPr wrap="square" anchor="t">
            <a:spAutoFit/>
          </a:bodyPr>
          <a:lstStyle/>
          <a:p>
            <a:r>
              <a:rPr lang="zh-CN" altLang="en-US" sz="2400" b="1" dirty="0">
                <a:solidFill>
                  <a:schemeClr val="bg1"/>
                </a:solidFill>
              </a:rPr>
              <a:t>唯品</a:t>
            </a:r>
            <a:r>
              <a:rPr lang="zh-CN" altLang="en-US" sz="2400" b="1" dirty="0" smtClean="0">
                <a:solidFill>
                  <a:schemeClr val="bg1"/>
                </a:solidFill>
              </a:rPr>
              <a:t>会配</a:t>
            </a:r>
            <a:r>
              <a:rPr lang="zh-CN" altLang="en-US" sz="2400" b="1" dirty="0">
                <a:solidFill>
                  <a:schemeClr val="bg1"/>
                </a:solidFill>
              </a:rPr>
              <a:t>送中心布局</a:t>
            </a:r>
          </a:p>
        </p:txBody>
      </p:sp>
      <p:sp>
        <p:nvSpPr>
          <p:cNvPr id="7" name="左箭头 6"/>
          <p:cNvSpPr/>
          <p:nvPr/>
        </p:nvSpPr>
        <p:spPr>
          <a:xfrm>
            <a:off x="2020888" y="3833813"/>
            <a:ext cx="4297363" cy="985838"/>
          </a:xfrm>
          <a:prstGeom prst="leftArrow">
            <a:avLst/>
          </a:prstGeom>
          <a:solidFill>
            <a:srgbClr val="99CE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11269" name="文本框 7"/>
          <p:cNvSpPr txBox="1"/>
          <p:nvPr/>
        </p:nvSpPr>
        <p:spPr>
          <a:xfrm>
            <a:off x="3257550" y="4141788"/>
            <a:ext cx="2863850" cy="461665"/>
          </a:xfrm>
          <a:prstGeom prst="rect">
            <a:avLst/>
          </a:prstGeom>
          <a:noFill/>
          <a:ln w="9525">
            <a:noFill/>
          </a:ln>
        </p:spPr>
        <p:txBody>
          <a:bodyPr wrap="square" anchor="t">
            <a:spAutoFit/>
          </a:bodyPr>
          <a:lstStyle/>
          <a:p>
            <a:r>
              <a:rPr lang="zh-CN" altLang="en-US" sz="2400" b="1" dirty="0">
                <a:solidFill>
                  <a:schemeClr val="bg1"/>
                </a:solidFill>
              </a:rPr>
              <a:t>唯品会配送模式</a:t>
            </a:r>
          </a:p>
        </p:txBody>
      </p:sp>
      <p:sp>
        <p:nvSpPr>
          <p:cNvPr id="11" name="左箭头 10"/>
          <p:cNvSpPr/>
          <p:nvPr/>
        </p:nvSpPr>
        <p:spPr>
          <a:xfrm rot="10800000">
            <a:off x="5872163" y="2571750"/>
            <a:ext cx="4297363" cy="984250"/>
          </a:xfrm>
          <a:prstGeom prst="lef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11272" name="文本框 12"/>
          <p:cNvSpPr txBox="1"/>
          <p:nvPr/>
        </p:nvSpPr>
        <p:spPr>
          <a:xfrm>
            <a:off x="6826250" y="2889250"/>
            <a:ext cx="2863850" cy="461665"/>
          </a:xfrm>
          <a:prstGeom prst="rect">
            <a:avLst/>
          </a:prstGeom>
          <a:noFill/>
          <a:ln w="9525">
            <a:noFill/>
          </a:ln>
        </p:spPr>
        <p:txBody>
          <a:bodyPr wrap="square" anchor="t">
            <a:spAutoFit/>
          </a:bodyPr>
          <a:lstStyle/>
          <a:p>
            <a:r>
              <a:rPr lang="zh-CN" altLang="en-US" sz="2400" b="1" dirty="0">
                <a:solidFill>
                  <a:schemeClr val="bg1"/>
                </a:solidFill>
              </a:rPr>
              <a:t>唯品会配送流程</a:t>
            </a:r>
          </a:p>
        </p:txBody>
      </p:sp>
      <p:sp>
        <p:nvSpPr>
          <p:cNvPr id="11273" name="文本框 13"/>
          <p:cNvSpPr txBox="1"/>
          <p:nvPr/>
        </p:nvSpPr>
        <p:spPr>
          <a:xfrm>
            <a:off x="6826250" y="5340350"/>
            <a:ext cx="2863850" cy="368300"/>
          </a:xfrm>
          <a:prstGeom prst="rect">
            <a:avLst/>
          </a:prstGeom>
          <a:noFill/>
          <a:ln w="9525">
            <a:noFill/>
          </a:ln>
        </p:spPr>
        <p:txBody>
          <a:bodyPr wrap="square" anchor="t">
            <a:spAutoFit/>
          </a:bodyPr>
          <a:lstStyle/>
          <a:p>
            <a:r>
              <a:rPr lang="zh-CN" altLang="en-US">
                <a:solidFill>
                  <a:schemeClr val="bg1"/>
                </a:solidFill>
                <a:latin typeface="Arial" charset="0"/>
                <a:ea typeface="宋体" charset="-122"/>
              </a:rPr>
              <a:t>请输入你的标题</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未标题-1 副本"/>
          <p:cNvPicPr>
            <a:picLocks noChangeAspect="1"/>
          </p:cNvPicPr>
          <p:nvPr/>
        </p:nvPicPr>
        <p:blipFill>
          <a:blip r:embed="rId2"/>
          <a:stretch>
            <a:fillRect/>
          </a:stretch>
        </p:blipFill>
        <p:spPr>
          <a:xfrm>
            <a:off x="-18415" y="-6350"/>
            <a:ext cx="12208510" cy="6870700"/>
          </a:xfrm>
          <a:prstGeom prst="rect">
            <a:avLst/>
          </a:prstGeom>
        </p:spPr>
      </p:pic>
      <p:sp>
        <p:nvSpPr>
          <p:cNvPr id="5" name="圆角矩形 4"/>
          <p:cNvSpPr/>
          <p:nvPr/>
        </p:nvSpPr>
        <p:spPr>
          <a:xfrm>
            <a:off x="407035" y="276225"/>
            <a:ext cx="11410315" cy="6305550"/>
          </a:xfrm>
          <a:prstGeom prst="roundRect">
            <a:avLst/>
          </a:prstGeom>
          <a:solidFill>
            <a:schemeClr val="accent3">
              <a:alpha val="71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CN" sz="100"/>
              <a:t>1</a:t>
            </a:r>
          </a:p>
        </p:txBody>
      </p:sp>
      <p:sp>
        <p:nvSpPr>
          <p:cNvPr id="7" name="文本框 6"/>
          <p:cNvSpPr txBox="1"/>
          <p:nvPr/>
        </p:nvSpPr>
        <p:spPr>
          <a:xfrm>
            <a:off x="4296936" y="541019"/>
            <a:ext cx="3293533" cy="707886"/>
          </a:xfrm>
          <a:prstGeom prst="rect">
            <a:avLst/>
          </a:prstGeom>
          <a:noFill/>
        </p:spPr>
        <p:txBody>
          <a:bodyPr wrap="square" rtlCol="0">
            <a:spAutoFit/>
          </a:bodyPr>
          <a:lstStyle/>
          <a:p>
            <a:r>
              <a:rPr lang="zh-CN" altLang="en-US" sz="4000" b="1" dirty="0">
                <a:solidFill>
                  <a:schemeClr val="accent5">
                    <a:lumMod val="75000"/>
                  </a:schemeClr>
                </a:solidFill>
              </a:rPr>
              <a:t>配送中心布局</a:t>
            </a:r>
          </a:p>
        </p:txBody>
      </p:sp>
      <p:cxnSp>
        <p:nvCxnSpPr>
          <p:cNvPr id="9" name="直接连接符 8"/>
          <p:cNvCxnSpPr/>
          <p:nvPr/>
        </p:nvCxnSpPr>
        <p:spPr>
          <a:xfrm>
            <a:off x="4652433" y="1361228"/>
            <a:ext cx="2919307"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51384" y="1772816"/>
            <a:ext cx="5976664" cy="3046988"/>
          </a:xfrm>
          <a:prstGeom prst="rect">
            <a:avLst/>
          </a:prstGeom>
          <a:noFill/>
        </p:spPr>
        <p:txBody>
          <a:bodyPr wrap="square" rtlCol="0">
            <a:spAutoFit/>
          </a:bodyPr>
          <a:lstStyle/>
          <a:p>
            <a:r>
              <a:rPr lang="en-US" altLang="zh-CN" sz="2800" b="1" dirty="0" smtClean="0">
                <a:solidFill>
                  <a:schemeClr val="accent5">
                    <a:lumMod val="25000"/>
                  </a:schemeClr>
                </a:solidFill>
              </a:rPr>
              <a:t>       </a:t>
            </a:r>
            <a:r>
              <a:rPr lang="zh-CN" altLang="zh-CN" sz="2800" b="1" dirty="0" smtClean="0">
                <a:solidFill>
                  <a:schemeClr val="accent5">
                    <a:lumMod val="25000"/>
                  </a:schemeClr>
                </a:solidFill>
              </a:rPr>
              <a:t>唯</a:t>
            </a:r>
            <a:r>
              <a:rPr lang="zh-CN" altLang="zh-CN" sz="2800" b="1" dirty="0">
                <a:solidFill>
                  <a:schemeClr val="accent5">
                    <a:lumMod val="25000"/>
                  </a:schemeClr>
                </a:solidFill>
              </a:rPr>
              <a:t>品会在</a:t>
            </a:r>
            <a:r>
              <a:rPr lang="en-US" altLang="zh-CN" sz="2800" b="1" dirty="0">
                <a:solidFill>
                  <a:schemeClr val="accent5">
                    <a:lumMod val="25000"/>
                  </a:schemeClr>
                </a:solidFill>
              </a:rPr>
              <a:t>2013</a:t>
            </a:r>
            <a:r>
              <a:rPr lang="zh-CN" altLang="zh-CN" sz="2800" b="1" dirty="0">
                <a:solidFill>
                  <a:schemeClr val="accent5">
                    <a:lumMod val="25000"/>
                  </a:schemeClr>
                </a:solidFill>
              </a:rPr>
              <a:t>年宣布自建配送体系</a:t>
            </a:r>
            <a:r>
              <a:rPr lang="zh-CN" altLang="zh-CN" sz="2800" b="1" dirty="0" smtClean="0">
                <a:solidFill>
                  <a:schemeClr val="accent5">
                    <a:lumMod val="25000"/>
                  </a:schemeClr>
                </a:solidFill>
              </a:rPr>
              <a:t>。</a:t>
            </a:r>
            <a:r>
              <a:rPr lang="zh-CN" altLang="en-US" sz="2800" b="1" dirty="0" smtClean="0">
                <a:solidFill>
                  <a:schemeClr val="accent5">
                    <a:lumMod val="25000"/>
                  </a:schemeClr>
                </a:solidFill>
              </a:rPr>
              <a:t>五</a:t>
            </a:r>
            <a:r>
              <a:rPr lang="zh-CN" altLang="zh-CN" sz="2800" b="1" dirty="0" smtClean="0">
                <a:solidFill>
                  <a:schemeClr val="accent5">
                    <a:lumMod val="25000"/>
                  </a:schemeClr>
                </a:solidFill>
              </a:rPr>
              <a:t>大</a:t>
            </a:r>
            <a:r>
              <a:rPr lang="zh-CN" altLang="zh-CN" sz="2800" b="1" dirty="0">
                <a:solidFill>
                  <a:schemeClr val="accent5">
                    <a:lumMod val="25000"/>
                  </a:schemeClr>
                </a:solidFill>
              </a:rPr>
              <a:t>物流中心分别位于佛山、天津、鄂州、成都、昆山，</a:t>
            </a:r>
            <a:r>
              <a:rPr lang="zh-CN" altLang="zh-CN" sz="2800" b="1" dirty="0" smtClean="0">
                <a:solidFill>
                  <a:schemeClr val="accent5">
                    <a:lumMod val="25000"/>
                  </a:schemeClr>
                </a:solidFill>
              </a:rPr>
              <a:t>总共</a:t>
            </a:r>
            <a:r>
              <a:rPr lang="zh-CN" altLang="zh-CN" sz="2800" b="1" dirty="0">
                <a:solidFill>
                  <a:schemeClr val="accent5">
                    <a:lumMod val="25000"/>
                  </a:schemeClr>
                </a:solidFill>
              </a:rPr>
              <a:t>使用面积已经超过</a:t>
            </a:r>
            <a:r>
              <a:rPr lang="en-US" altLang="zh-CN" sz="2800" b="1" dirty="0">
                <a:solidFill>
                  <a:schemeClr val="accent5">
                    <a:lumMod val="25000"/>
                  </a:schemeClr>
                </a:solidFill>
              </a:rPr>
              <a:t>2,000,000</a:t>
            </a:r>
            <a:r>
              <a:rPr lang="zh-CN" altLang="zh-CN" sz="2800" b="1" dirty="0">
                <a:solidFill>
                  <a:schemeClr val="accent5">
                    <a:lumMod val="25000"/>
                  </a:schemeClr>
                </a:solidFill>
              </a:rPr>
              <a:t>平方</a:t>
            </a:r>
            <a:r>
              <a:rPr lang="zh-CN" altLang="zh-CN" sz="2800" b="1" dirty="0" smtClean="0">
                <a:solidFill>
                  <a:schemeClr val="accent5">
                    <a:lumMod val="25000"/>
                  </a:schemeClr>
                </a:solidFill>
              </a:rPr>
              <a:t>米</a:t>
            </a:r>
            <a:r>
              <a:rPr lang="zh-CN" altLang="en-US" sz="2800" b="1" dirty="0" smtClean="0">
                <a:solidFill>
                  <a:schemeClr val="accent5">
                    <a:lumMod val="25000"/>
                  </a:schemeClr>
                </a:solidFill>
              </a:rPr>
              <a:t>，</a:t>
            </a:r>
            <a:r>
              <a:rPr lang="zh-CN" altLang="en-US" sz="2800" b="1" dirty="0">
                <a:solidFill>
                  <a:schemeClr val="accent5">
                    <a:lumMod val="25000"/>
                  </a:schemeClr>
                </a:solidFill>
              </a:rPr>
              <a:t>各</a:t>
            </a:r>
            <a:r>
              <a:rPr lang="zh-CN" altLang="zh-CN" sz="2800" b="1" dirty="0" smtClean="0">
                <a:solidFill>
                  <a:schemeClr val="accent5">
                    <a:lumMod val="25000"/>
                  </a:schemeClr>
                </a:solidFill>
              </a:rPr>
              <a:t>城</a:t>
            </a:r>
            <a:r>
              <a:rPr lang="zh-CN" altLang="zh-CN" sz="2800" b="1" dirty="0">
                <a:solidFill>
                  <a:schemeClr val="accent5">
                    <a:lumMod val="25000"/>
                  </a:schemeClr>
                </a:solidFill>
              </a:rPr>
              <a:t>市的配</a:t>
            </a:r>
            <a:r>
              <a:rPr lang="zh-CN" altLang="zh-CN" sz="2800" b="1" dirty="0" smtClean="0">
                <a:solidFill>
                  <a:schemeClr val="accent5">
                    <a:lumMod val="25000"/>
                  </a:schemeClr>
                </a:solidFill>
              </a:rPr>
              <a:t>送</a:t>
            </a:r>
            <a:r>
              <a:rPr lang="zh-CN" altLang="en-US" sz="2800" b="1" dirty="0" smtClean="0">
                <a:solidFill>
                  <a:schemeClr val="accent5">
                    <a:lumMod val="25000"/>
                  </a:schemeClr>
                </a:solidFill>
              </a:rPr>
              <a:t>点是据</a:t>
            </a:r>
            <a:r>
              <a:rPr lang="zh-CN" altLang="zh-CN" sz="2800" b="1" dirty="0" smtClean="0">
                <a:solidFill>
                  <a:schemeClr val="accent5">
                    <a:lumMod val="25000"/>
                  </a:schemeClr>
                </a:solidFill>
              </a:rPr>
              <a:t>物</a:t>
            </a:r>
            <a:r>
              <a:rPr lang="zh-CN" altLang="zh-CN" sz="2800" b="1" dirty="0">
                <a:solidFill>
                  <a:schemeClr val="accent5">
                    <a:lumMod val="25000"/>
                  </a:schemeClr>
                </a:solidFill>
              </a:rPr>
              <a:t>流中心的辐射范</a:t>
            </a:r>
            <a:r>
              <a:rPr lang="zh-CN" altLang="zh-CN" sz="2800" b="1" dirty="0" smtClean="0">
                <a:solidFill>
                  <a:schemeClr val="accent5">
                    <a:lumMod val="25000"/>
                  </a:schemeClr>
                </a:solidFill>
              </a:rPr>
              <a:t>围</a:t>
            </a:r>
            <a:r>
              <a:rPr lang="zh-CN" altLang="en-US" sz="2800" b="1" dirty="0" smtClean="0">
                <a:solidFill>
                  <a:schemeClr val="accent5">
                    <a:lumMod val="25000"/>
                  </a:schemeClr>
                </a:solidFill>
              </a:rPr>
              <a:t>建立</a:t>
            </a:r>
            <a:r>
              <a:rPr lang="zh-CN" altLang="zh-CN" sz="2800" b="1" dirty="0" smtClean="0">
                <a:solidFill>
                  <a:schemeClr val="accent5">
                    <a:lumMod val="25000"/>
                  </a:schemeClr>
                </a:solidFill>
              </a:rPr>
              <a:t>的</a:t>
            </a:r>
            <a:r>
              <a:rPr lang="zh-CN" altLang="en-US" sz="2800" b="1" dirty="0" smtClean="0">
                <a:solidFill>
                  <a:schemeClr val="accent5">
                    <a:lumMod val="25000"/>
                  </a:schemeClr>
                </a:solidFill>
              </a:rPr>
              <a:t>，</a:t>
            </a:r>
            <a:r>
              <a:rPr lang="zh-CN" altLang="zh-CN" sz="2800" b="1" dirty="0" smtClean="0">
                <a:solidFill>
                  <a:schemeClr val="accent5">
                    <a:lumMod val="25000"/>
                  </a:schemeClr>
                </a:solidFill>
              </a:rPr>
              <a:t>最</a:t>
            </a:r>
            <a:r>
              <a:rPr lang="zh-CN" altLang="zh-CN" sz="2800" b="1" dirty="0">
                <a:solidFill>
                  <a:schemeClr val="accent5">
                    <a:lumMod val="25000"/>
                  </a:schemeClr>
                </a:solidFill>
              </a:rPr>
              <a:t>后</a:t>
            </a:r>
            <a:r>
              <a:rPr lang="en-US" altLang="zh-CN" sz="2800" b="1" dirty="0">
                <a:solidFill>
                  <a:schemeClr val="accent5">
                    <a:lumMod val="25000"/>
                  </a:schemeClr>
                </a:solidFill>
              </a:rPr>
              <a:t>1</a:t>
            </a:r>
            <a:r>
              <a:rPr lang="zh-CN" altLang="zh-CN" sz="2800" b="1" dirty="0">
                <a:solidFill>
                  <a:schemeClr val="accent5">
                    <a:lumMod val="25000"/>
                  </a:schemeClr>
                </a:solidFill>
              </a:rPr>
              <a:t>公里送货上门。</a:t>
            </a:r>
          </a:p>
          <a:p>
            <a:endParaRPr lang="zh-CN" altLang="en-US" sz="2400" b="1" dirty="0">
              <a:solidFill>
                <a:schemeClr val="accent5">
                  <a:lumMod val="25000"/>
                </a:schemeClr>
              </a:solidFill>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6120" y="1804662"/>
            <a:ext cx="3810000" cy="2762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581854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未标题-1 副本"/>
          <p:cNvPicPr>
            <a:picLocks noChangeAspect="1"/>
          </p:cNvPicPr>
          <p:nvPr/>
        </p:nvPicPr>
        <p:blipFill>
          <a:blip r:embed="rId2"/>
          <a:stretch>
            <a:fillRect/>
          </a:stretch>
        </p:blipFill>
        <p:spPr>
          <a:xfrm>
            <a:off x="-18415" y="-6350"/>
            <a:ext cx="12208510" cy="6870700"/>
          </a:xfrm>
          <a:prstGeom prst="rect">
            <a:avLst/>
          </a:prstGeom>
        </p:spPr>
      </p:pic>
      <p:sp>
        <p:nvSpPr>
          <p:cNvPr id="5" name="圆角矩形 4"/>
          <p:cNvSpPr/>
          <p:nvPr/>
        </p:nvSpPr>
        <p:spPr>
          <a:xfrm>
            <a:off x="407035" y="276225"/>
            <a:ext cx="11410315" cy="6305550"/>
          </a:xfrm>
          <a:prstGeom prst="roundRect">
            <a:avLst/>
          </a:prstGeom>
          <a:solidFill>
            <a:schemeClr val="accent3">
              <a:alpha val="71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CN" sz="100"/>
              <a:t>1</a:t>
            </a:r>
          </a:p>
        </p:txBody>
      </p:sp>
      <p:sp>
        <p:nvSpPr>
          <p:cNvPr id="7" name="文本框 6"/>
          <p:cNvSpPr txBox="1"/>
          <p:nvPr/>
        </p:nvSpPr>
        <p:spPr>
          <a:xfrm>
            <a:off x="4272798" y="527834"/>
            <a:ext cx="3293533" cy="707886"/>
          </a:xfrm>
          <a:prstGeom prst="rect">
            <a:avLst/>
          </a:prstGeom>
          <a:noFill/>
        </p:spPr>
        <p:txBody>
          <a:bodyPr wrap="square" rtlCol="0">
            <a:spAutoFit/>
          </a:bodyPr>
          <a:lstStyle/>
          <a:p>
            <a:pPr algn="ctr"/>
            <a:r>
              <a:rPr lang="zh-CN" altLang="en-US" sz="4000" b="1" dirty="0">
                <a:solidFill>
                  <a:schemeClr val="accent5">
                    <a:lumMod val="75000"/>
                  </a:schemeClr>
                </a:solidFill>
              </a:rPr>
              <a:t>配送流程</a:t>
            </a:r>
          </a:p>
        </p:txBody>
      </p:sp>
      <p:cxnSp>
        <p:nvCxnSpPr>
          <p:cNvPr id="9" name="直接连接符 8"/>
          <p:cNvCxnSpPr/>
          <p:nvPr/>
        </p:nvCxnSpPr>
        <p:spPr>
          <a:xfrm>
            <a:off x="4652433" y="1361228"/>
            <a:ext cx="2919307"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51384" y="1772816"/>
            <a:ext cx="5976664" cy="4401205"/>
          </a:xfrm>
          <a:prstGeom prst="rect">
            <a:avLst/>
          </a:prstGeom>
          <a:noFill/>
        </p:spPr>
        <p:txBody>
          <a:bodyPr wrap="square" rtlCol="0">
            <a:spAutoFit/>
          </a:bodyPr>
          <a:lstStyle/>
          <a:p>
            <a:r>
              <a:rPr lang="zh-CN" altLang="en-US" sz="2800" b="1" dirty="0" smtClean="0">
                <a:solidFill>
                  <a:schemeClr val="accent5">
                    <a:lumMod val="25000"/>
                  </a:schemeClr>
                </a:solidFill>
              </a:rPr>
              <a:t>       商</a:t>
            </a:r>
            <a:r>
              <a:rPr lang="zh-CN" altLang="en-US" sz="2800" b="1" dirty="0">
                <a:solidFill>
                  <a:schemeClr val="accent5">
                    <a:lumMod val="25000"/>
                  </a:schemeClr>
                </a:solidFill>
              </a:rPr>
              <a:t>品是通过厂家提前备货，分别储存到唯品会的几大仓储中心里。其次，根据订单详情自主选择离客户最近的配送中心发货，由物流中心进行接单，并完成配送服务。由于少部分地区没有自己的配送站点，就会选择当地的配送商完成最后</a:t>
            </a:r>
            <a:r>
              <a:rPr lang="en-US" altLang="zh-CN" sz="2800" b="1" dirty="0">
                <a:solidFill>
                  <a:schemeClr val="accent5">
                    <a:lumMod val="25000"/>
                  </a:schemeClr>
                </a:solidFill>
              </a:rPr>
              <a:t>1</a:t>
            </a:r>
            <a:r>
              <a:rPr lang="zh-CN" altLang="en-US" sz="2800" b="1" dirty="0">
                <a:solidFill>
                  <a:schemeClr val="accent5">
                    <a:lumMod val="25000"/>
                  </a:schemeClr>
                </a:solidFill>
              </a:rPr>
              <a:t>公里的配送服务，在整个配送流程中，又可以分为订单处理、拣选分担、包装出货、配送派单四个大致的环节。</a:t>
            </a:r>
            <a:endParaRPr lang="zh-CN" altLang="en-US" sz="2400" b="1" dirty="0">
              <a:solidFill>
                <a:schemeClr val="accent5">
                  <a:lumMod val="25000"/>
                </a:schemeClr>
              </a:solidFill>
            </a:endParaRPr>
          </a:p>
        </p:txBody>
      </p:sp>
      <p:grpSp>
        <p:nvGrpSpPr>
          <p:cNvPr id="11" name="组合 10"/>
          <p:cNvGrpSpPr/>
          <p:nvPr/>
        </p:nvGrpSpPr>
        <p:grpSpPr>
          <a:xfrm>
            <a:off x="7297414" y="2166406"/>
            <a:ext cx="3714245" cy="3657937"/>
            <a:chOff x="4635500" y="2071688"/>
            <a:chExt cx="2700338" cy="2665412"/>
          </a:xfrm>
        </p:grpSpPr>
        <p:sp>
          <p:nvSpPr>
            <p:cNvPr id="13" name="圆角矩形 12"/>
            <p:cNvSpPr/>
            <p:nvPr/>
          </p:nvSpPr>
          <p:spPr>
            <a:xfrm rot="2700000">
              <a:off x="5520531" y="2070894"/>
              <a:ext cx="917575" cy="919163"/>
            </a:xfrm>
            <a:prstGeom prst="roundRect">
              <a:avLst/>
            </a:prstGeom>
            <a:noFill/>
            <a:ln w="38100">
              <a:solidFill>
                <a:srgbClr val="99CEC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zh-CN" strike="noStrike" noProof="1"/>
            </a:p>
          </p:txBody>
        </p:sp>
        <p:sp>
          <p:nvSpPr>
            <p:cNvPr id="14" name="圆角矩形 13"/>
            <p:cNvSpPr/>
            <p:nvPr/>
          </p:nvSpPr>
          <p:spPr>
            <a:xfrm rot="2700000">
              <a:off x="4635500" y="2968625"/>
              <a:ext cx="919163" cy="919163"/>
            </a:xfrm>
            <a:prstGeom prst="roundRect">
              <a:avLst/>
            </a:prstGeom>
            <a:noFill/>
            <a:ln w="38100">
              <a:solidFill>
                <a:srgbClr val="99CEC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15" name="圆角矩形 14"/>
            <p:cNvSpPr/>
            <p:nvPr/>
          </p:nvSpPr>
          <p:spPr>
            <a:xfrm rot="2700000">
              <a:off x="6417469" y="2969419"/>
              <a:ext cx="919163" cy="917575"/>
            </a:xfrm>
            <a:prstGeom prst="roundRect">
              <a:avLst/>
            </a:prstGeom>
            <a:noFill/>
            <a:ln w="38100">
              <a:solidFill>
                <a:srgbClr val="99CEC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16" name="圆角矩形 15"/>
            <p:cNvSpPr/>
            <p:nvPr/>
          </p:nvSpPr>
          <p:spPr>
            <a:xfrm rot="2700000">
              <a:off x="5520531" y="3818731"/>
              <a:ext cx="917575" cy="919163"/>
            </a:xfrm>
            <a:prstGeom prst="roundRect">
              <a:avLst/>
            </a:prstGeom>
            <a:noFill/>
            <a:ln w="38100">
              <a:solidFill>
                <a:srgbClr val="99CEC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17" name="文本框 18"/>
            <p:cNvSpPr txBox="1"/>
            <p:nvPr/>
          </p:nvSpPr>
          <p:spPr>
            <a:xfrm>
              <a:off x="5690836" y="2268955"/>
              <a:ext cx="634771" cy="515812"/>
            </a:xfrm>
            <a:prstGeom prst="rect">
              <a:avLst/>
            </a:prstGeom>
            <a:noFill/>
          </p:spPr>
          <p:txBody>
            <a:bodyPr wrap="square" rtlCol="0">
              <a:spAutoFit/>
            </a:bodyPr>
            <a:lstStyle/>
            <a:p>
              <a:r>
                <a:rPr lang="zh-CN" altLang="en-US" sz="2000" b="1" dirty="0">
                  <a:solidFill>
                    <a:schemeClr val="accent5">
                      <a:lumMod val="25000"/>
                    </a:schemeClr>
                  </a:solidFill>
                </a:rPr>
                <a:t>订单处理</a:t>
              </a:r>
              <a:endParaRPr lang="en-US" altLang="zh-CN" sz="2000" b="1" dirty="0">
                <a:solidFill>
                  <a:schemeClr val="accent5">
                    <a:lumMod val="25000"/>
                  </a:schemeClr>
                </a:solidFill>
              </a:endParaRPr>
            </a:p>
          </p:txBody>
        </p:sp>
      </p:grpSp>
      <p:sp>
        <p:nvSpPr>
          <p:cNvPr id="20" name="文本框 18"/>
          <p:cNvSpPr txBox="1"/>
          <p:nvPr/>
        </p:nvSpPr>
        <p:spPr>
          <a:xfrm>
            <a:off x="7493001" y="3688240"/>
            <a:ext cx="873111" cy="707886"/>
          </a:xfrm>
          <a:prstGeom prst="rect">
            <a:avLst/>
          </a:prstGeom>
          <a:noFill/>
        </p:spPr>
        <p:txBody>
          <a:bodyPr wrap="square" rtlCol="0">
            <a:spAutoFit/>
          </a:bodyPr>
          <a:lstStyle/>
          <a:p>
            <a:r>
              <a:rPr lang="zh-CN" altLang="en-US" sz="2000" b="1" dirty="0">
                <a:solidFill>
                  <a:schemeClr val="accent5">
                    <a:lumMod val="25000"/>
                  </a:schemeClr>
                </a:solidFill>
              </a:rPr>
              <a:t>配送派单</a:t>
            </a:r>
            <a:endParaRPr lang="en-US" altLang="zh-CN" sz="2000" b="1" dirty="0">
              <a:solidFill>
                <a:schemeClr val="accent5">
                  <a:lumMod val="25000"/>
                </a:schemeClr>
              </a:solidFill>
            </a:endParaRPr>
          </a:p>
        </p:txBody>
      </p:sp>
      <p:sp>
        <p:nvSpPr>
          <p:cNvPr id="21" name="文本框 18"/>
          <p:cNvSpPr txBox="1"/>
          <p:nvPr/>
        </p:nvSpPr>
        <p:spPr>
          <a:xfrm>
            <a:off x="8758584" y="4814675"/>
            <a:ext cx="873111" cy="707886"/>
          </a:xfrm>
          <a:prstGeom prst="rect">
            <a:avLst/>
          </a:prstGeom>
          <a:noFill/>
        </p:spPr>
        <p:txBody>
          <a:bodyPr wrap="square" rtlCol="0">
            <a:spAutoFit/>
          </a:bodyPr>
          <a:lstStyle/>
          <a:p>
            <a:r>
              <a:rPr lang="zh-CN" altLang="en-US" sz="2000" b="1" dirty="0">
                <a:solidFill>
                  <a:schemeClr val="accent5">
                    <a:lumMod val="25000"/>
                  </a:schemeClr>
                </a:solidFill>
              </a:rPr>
              <a:t>包装出货</a:t>
            </a:r>
            <a:endParaRPr lang="en-US" altLang="zh-CN" sz="2000" b="1" dirty="0">
              <a:solidFill>
                <a:schemeClr val="accent5">
                  <a:lumMod val="25000"/>
                </a:schemeClr>
              </a:solidFill>
            </a:endParaRPr>
          </a:p>
        </p:txBody>
      </p:sp>
      <p:sp>
        <p:nvSpPr>
          <p:cNvPr id="22" name="文本框 18"/>
          <p:cNvSpPr txBox="1"/>
          <p:nvPr/>
        </p:nvSpPr>
        <p:spPr>
          <a:xfrm>
            <a:off x="9944053" y="3688240"/>
            <a:ext cx="873111" cy="707886"/>
          </a:xfrm>
          <a:prstGeom prst="rect">
            <a:avLst/>
          </a:prstGeom>
          <a:noFill/>
        </p:spPr>
        <p:txBody>
          <a:bodyPr wrap="square" rtlCol="0">
            <a:spAutoFit/>
          </a:bodyPr>
          <a:lstStyle/>
          <a:p>
            <a:r>
              <a:rPr lang="zh-CN" altLang="en-US" sz="2000" b="1" dirty="0">
                <a:solidFill>
                  <a:schemeClr val="accent5">
                    <a:lumMod val="25000"/>
                  </a:schemeClr>
                </a:solidFill>
              </a:rPr>
              <a:t>拣选分担</a:t>
            </a:r>
            <a:endParaRPr lang="en-US" altLang="zh-CN" sz="2000" b="1" dirty="0">
              <a:solidFill>
                <a:schemeClr val="accent5">
                  <a:lumMod val="25000"/>
                </a:schemeClr>
              </a:solidFill>
            </a:endParaRPr>
          </a:p>
        </p:txBody>
      </p:sp>
    </p:spTree>
    <p:extLst>
      <p:ext uri="{BB962C8B-B14F-4D97-AF65-F5344CB8AC3E}">
        <p14:creationId xmlns:p14="http://schemas.microsoft.com/office/powerpoint/2010/main" val="14671307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未标题-1 副本"/>
          <p:cNvPicPr>
            <a:picLocks noChangeAspect="1"/>
          </p:cNvPicPr>
          <p:nvPr/>
        </p:nvPicPr>
        <p:blipFill>
          <a:blip r:embed="rId2"/>
          <a:stretch>
            <a:fillRect/>
          </a:stretch>
        </p:blipFill>
        <p:spPr>
          <a:xfrm>
            <a:off x="-18415" y="-6350"/>
            <a:ext cx="12208510" cy="6870700"/>
          </a:xfrm>
          <a:prstGeom prst="rect">
            <a:avLst/>
          </a:prstGeom>
        </p:spPr>
      </p:pic>
      <p:sp>
        <p:nvSpPr>
          <p:cNvPr id="5" name="圆角矩形 4"/>
          <p:cNvSpPr/>
          <p:nvPr/>
        </p:nvSpPr>
        <p:spPr>
          <a:xfrm>
            <a:off x="407035" y="276225"/>
            <a:ext cx="11410315" cy="6305550"/>
          </a:xfrm>
          <a:prstGeom prst="roundRect">
            <a:avLst/>
          </a:prstGeom>
          <a:solidFill>
            <a:schemeClr val="accent3">
              <a:alpha val="71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CN" sz="100"/>
              <a:t>1</a:t>
            </a:r>
          </a:p>
        </p:txBody>
      </p:sp>
      <p:sp>
        <p:nvSpPr>
          <p:cNvPr id="7" name="文本框 6"/>
          <p:cNvSpPr txBox="1"/>
          <p:nvPr/>
        </p:nvSpPr>
        <p:spPr>
          <a:xfrm>
            <a:off x="4296936" y="541019"/>
            <a:ext cx="3293533" cy="707886"/>
          </a:xfrm>
          <a:prstGeom prst="rect">
            <a:avLst/>
          </a:prstGeom>
          <a:noFill/>
        </p:spPr>
        <p:txBody>
          <a:bodyPr wrap="square" rtlCol="0">
            <a:spAutoFit/>
          </a:bodyPr>
          <a:lstStyle/>
          <a:p>
            <a:r>
              <a:rPr lang="zh-CN" altLang="en-US" sz="4000" b="1" dirty="0">
                <a:solidFill>
                  <a:schemeClr val="accent5">
                    <a:lumMod val="75000"/>
                  </a:schemeClr>
                </a:solidFill>
              </a:rPr>
              <a:t>配送中心布局</a:t>
            </a:r>
          </a:p>
        </p:txBody>
      </p:sp>
      <p:cxnSp>
        <p:nvCxnSpPr>
          <p:cNvPr id="9" name="直接连接符 8"/>
          <p:cNvCxnSpPr/>
          <p:nvPr/>
        </p:nvCxnSpPr>
        <p:spPr>
          <a:xfrm>
            <a:off x="4652433" y="1361228"/>
            <a:ext cx="2919307"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51384" y="1772816"/>
            <a:ext cx="11265966" cy="4216539"/>
          </a:xfrm>
          <a:prstGeom prst="rect">
            <a:avLst/>
          </a:prstGeom>
          <a:noFill/>
        </p:spPr>
        <p:txBody>
          <a:bodyPr wrap="square" rtlCol="0">
            <a:spAutoFit/>
          </a:bodyPr>
          <a:lstStyle/>
          <a:p>
            <a:r>
              <a:rPr lang="en-US" altLang="zh-CN" sz="2800" b="1" dirty="0">
                <a:solidFill>
                  <a:srgbClr val="0070C0"/>
                </a:solidFill>
              </a:rPr>
              <a:t>       </a:t>
            </a:r>
            <a:r>
              <a:rPr lang="en-US" altLang="zh-CN" sz="2000" b="1" dirty="0">
                <a:solidFill>
                  <a:srgbClr val="0070C0"/>
                </a:solidFill>
              </a:rPr>
              <a:t>2013</a:t>
            </a:r>
            <a:r>
              <a:rPr lang="zh-CN" altLang="en-US" sz="2000" b="1" dirty="0">
                <a:solidFill>
                  <a:srgbClr val="0070C0"/>
                </a:solidFill>
              </a:rPr>
              <a:t>年</a:t>
            </a:r>
            <a:r>
              <a:rPr lang="en-US" altLang="zh-CN" sz="2000" b="1" dirty="0">
                <a:solidFill>
                  <a:srgbClr val="0070C0"/>
                </a:solidFill>
              </a:rPr>
              <a:t>7</a:t>
            </a:r>
            <a:r>
              <a:rPr lang="zh-CN" altLang="en-US" sz="2000" b="1" dirty="0">
                <a:solidFill>
                  <a:srgbClr val="0070C0"/>
                </a:solidFill>
              </a:rPr>
              <a:t>月，唯品会成立了全资控股无加盟的“品骏快递”公司，</a:t>
            </a:r>
            <a:r>
              <a:rPr lang="zh-CN" altLang="en-US" sz="2000" b="1" dirty="0">
                <a:solidFill>
                  <a:schemeClr val="accent5">
                    <a:lumMod val="25000"/>
                  </a:schemeClr>
                </a:solidFill>
              </a:rPr>
              <a:t>现员工数量</a:t>
            </a:r>
            <a:r>
              <a:rPr lang="en-US" altLang="zh-CN" sz="2000" b="1" dirty="0">
                <a:solidFill>
                  <a:schemeClr val="accent5">
                    <a:lumMod val="25000"/>
                  </a:schemeClr>
                </a:solidFill>
              </a:rPr>
              <a:t>2</a:t>
            </a:r>
            <a:r>
              <a:rPr lang="zh-CN" altLang="en-US" sz="2000" b="1" dirty="0">
                <a:solidFill>
                  <a:schemeClr val="accent5">
                    <a:lumMod val="25000"/>
                  </a:schemeClr>
                </a:solidFill>
              </a:rPr>
              <a:t>万多人</a:t>
            </a:r>
            <a:r>
              <a:rPr lang="en-US" altLang="zh-CN" sz="2000" b="1" dirty="0">
                <a:solidFill>
                  <a:schemeClr val="accent5">
                    <a:lumMod val="25000"/>
                  </a:schemeClr>
                </a:solidFill>
              </a:rPr>
              <a:t>,</a:t>
            </a:r>
            <a:r>
              <a:rPr lang="zh-CN" altLang="en-US" sz="2000" b="1" dirty="0">
                <a:solidFill>
                  <a:schemeClr val="accent5">
                    <a:lumMod val="25000"/>
                  </a:schemeClr>
                </a:solidFill>
              </a:rPr>
              <a:t>其中占</a:t>
            </a:r>
            <a:r>
              <a:rPr lang="en-US" altLang="zh-CN" sz="2000" b="1" dirty="0">
                <a:solidFill>
                  <a:schemeClr val="accent5">
                    <a:lumMod val="25000"/>
                  </a:schemeClr>
                </a:solidFill>
              </a:rPr>
              <a:t>70%</a:t>
            </a:r>
            <a:r>
              <a:rPr lang="zh-CN" altLang="en-US" sz="2000" b="1" dirty="0">
                <a:solidFill>
                  <a:schemeClr val="accent5">
                    <a:lumMod val="25000"/>
                  </a:schemeClr>
                </a:solidFill>
              </a:rPr>
              <a:t>的业务量是唯品会的订单，其他企业的业务量占</a:t>
            </a:r>
            <a:r>
              <a:rPr lang="en-US" altLang="zh-CN" sz="2000" b="1" dirty="0">
                <a:solidFill>
                  <a:schemeClr val="accent5">
                    <a:lumMod val="25000"/>
                  </a:schemeClr>
                </a:solidFill>
              </a:rPr>
              <a:t>30%</a:t>
            </a:r>
            <a:r>
              <a:rPr lang="zh-CN" altLang="en-US" sz="2000" b="1" dirty="0">
                <a:solidFill>
                  <a:schemeClr val="accent5">
                    <a:lumMod val="25000"/>
                  </a:schemeClr>
                </a:solidFill>
              </a:rPr>
              <a:t>。品骏快递有五大国内仓储中心以及郑州海淘仓投入使用的面积超过</a:t>
            </a:r>
            <a:r>
              <a:rPr lang="en-US" altLang="zh-CN" sz="2000" b="1" dirty="0">
                <a:solidFill>
                  <a:schemeClr val="accent5">
                    <a:lumMod val="25000"/>
                  </a:schemeClr>
                </a:solidFill>
              </a:rPr>
              <a:t>2,000,000</a:t>
            </a:r>
            <a:r>
              <a:rPr lang="zh-CN" altLang="en-US" sz="2000" b="1" dirty="0">
                <a:solidFill>
                  <a:schemeClr val="accent5">
                    <a:lumMod val="25000"/>
                  </a:schemeClr>
                </a:solidFill>
              </a:rPr>
              <a:t>平方米，规划在建的仓储面积超过</a:t>
            </a:r>
            <a:r>
              <a:rPr lang="en-US" altLang="zh-CN" sz="2000" b="1" dirty="0">
                <a:solidFill>
                  <a:schemeClr val="accent5">
                    <a:lumMod val="25000"/>
                  </a:schemeClr>
                </a:solidFill>
              </a:rPr>
              <a:t>1,000,000</a:t>
            </a:r>
            <a:r>
              <a:rPr lang="zh-CN" altLang="en-US" sz="2000" b="1" dirty="0">
                <a:solidFill>
                  <a:schemeClr val="accent5">
                    <a:lumMod val="25000"/>
                  </a:schemeClr>
                </a:solidFill>
              </a:rPr>
              <a:t>平方米平方米，自建网点有</a:t>
            </a:r>
            <a:r>
              <a:rPr lang="en-US" altLang="zh-CN" sz="2000" b="1" dirty="0">
                <a:solidFill>
                  <a:schemeClr val="accent5">
                    <a:lumMod val="25000"/>
                  </a:schemeClr>
                </a:solidFill>
              </a:rPr>
              <a:t>2600</a:t>
            </a:r>
            <a:r>
              <a:rPr lang="zh-CN" altLang="en-US" sz="2000" b="1" dirty="0">
                <a:solidFill>
                  <a:schemeClr val="accent5">
                    <a:lumMod val="25000"/>
                  </a:schemeClr>
                </a:solidFill>
              </a:rPr>
              <a:t>余家</a:t>
            </a:r>
            <a:r>
              <a:rPr lang="en-US" altLang="zh-CN" sz="2000" b="1" dirty="0">
                <a:solidFill>
                  <a:schemeClr val="accent5">
                    <a:lumMod val="25000"/>
                  </a:schemeClr>
                </a:solidFill>
              </a:rPr>
              <a:t>.</a:t>
            </a:r>
            <a:r>
              <a:rPr lang="zh-CN" altLang="en-US" sz="2000" b="1" dirty="0">
                <a:solidFill>
                  <a:schemeClr val="accent5">
                    <a:lumMod val="25000"/>
                  </a:schemeClr>
                </a:solidFill>
              </a:rPr>
              <a:t>配送范围包括</a:t>
            </a:r>
            <a:r>
              <a:rPr lang="en-US" altLang="zh-CN" sz="2000" b="1" dirty="0">
                <a:solidFill>
                  <a:schemeClr val="accent5">
                    <a:lumMod val="25000"/>
                  </a:schemeClr>
                </a:solidFill>
              </a:rPr>
              <a:t>32</a:t>
            </a:r>
            <a:r>
              <a:rPr lang="zh-CN" altLang="en-US" sz="2000" b="1" dirty="0">
                <a:solidFill>
                  <a:schemeClr val="accent5">
                    <a:lumMod val="25000"/>
                  </a:schemeClr>
                </a:solidFill>
              </a:rPr>
              <a:t>个省级行政单位。</a:t>
            </a:r>
            <a:r>
              <a:rPr lang="zh-CN" altLang="en-US" sz="2000" b="1" dirty="0">
                <a:solidFill>
                  <a:srgbClr val="0070C0"/>
                </a:solidFill>
              </a:rPr>
              <a:t>仓库使用“蜂巢式电商</a:t>
            </a:r>
            <a:r>
              <a:rPr lang="en-US" altLang="zh-CN" sz="2000" b="1" dirty="0">
                <a:solidFill>
                  <a:srgbClr val="0070C0"/>
                </a:solidFill>
              </a:rPr>
              <a:t>4.0</a:t>
            </a:r>
            <a:r>
              <a:rPr lang="zh-CN" altLang="en-US" sz="2000" b="1" dirty="0">
                <a:solidFill>
                  <a:srgbClr val="0070C0"/>
                </a:solidFill>
              </a:rPr>
              <a:t>系统”，用机器小车拣货实现货找人的拣货方式。</a:t>
            </a:r>
          </a:p>
          <a:p>
            <a:r>
              <a:rPr lang="zh-CN" altLang="en-US" sz="2000" b="1" smtClean="0">
                <a:solidFill>
                  <a:schemeClr val="accent5">
                    <a:lumMod val="25000"/>
                  </a:schemeClr>
                </a:solidFill>
              </a:rPr>
              <a:t>       同</a:t>
            </a:r>
            <a:r>
              <a:rPr lang="zh-CN" altLang="en-US" sz="2000" b="1" dirty="0">
                <a:solidFill>
                  <a:schemeClr val="accent5">
                    <a:lumMod val="25000"/>
                  </a:schemeClr>
                </a:solidFill>
              </a:rPr>
              <a:t>时唯品会</a:t>
            </a:r>
            <a:r>
              <a:rPr lang="zh-CN" altLang="en-US" sz="2000" b="1" dirty="0">
                <a:solidFill>
                  <a:srgbClr val="0070C0"/>
                </a:solidFill>
              </a:rPr>
              <a:t>采用“干线</a:t>
            </a:r>
            <a:r>
              <a:rPr lang="en-US" altLang="zh-CN" sz="2000" b="1" dirty="0">
                <a:solidFill>
                  <a:srgbClr val="0070C0"/>
                </a:solidFill>
              </a:rPr>
              <a:t>+</a:t>
            </a:r>
            <a:r>
              <a:rPr lang="zh-CN" altLang="en-US" sz="2000" b="1" dirty="0">
                <a:solidFill>
                  <a:srgbClr val="0070C0"/>
                </a:solidFill>
              </a:rPr>
              <a:t>分仓</a:t>
            </a:r>
            <a:r>
              <a:rPr lang="en-US" altLang="zh-CN" sz="2000" b="1" dirty="0">
                <a:solidFill>
                  <a:srgbClr val="0070C0"/>
                </a:solidFill>
              </a:rPr>
              <a:t>+</a:t>
            </a:r>
            <a:r>
              <a:rPr lang="zh-CN" altLang="en-US" sz="2000" b="1" dirty="0">
                <a:solidFill>
                  <a:srgbClr val="0070C0"/>
                </a:solidFill>
              </a:rPr>
              <a:t>落地配”模式</a:t>
            </a:r>
            <a:r>
              <a:rPr lang="zh-CN" altLang="en-US" sz="2000" b="1" dirty="0">
                <a:solidFill>
                  <a:schemeClr val="accent5">
                    <a:lumMod val="25000"/>
                  </a:schemeClr>
                </a:solidFill>
              </a:rPr>
              <a:t>，截止到</a:t>
            </a:r>
            <a:r>
              <a:rPr lang="en-US" altLang="zh-CN" sz="2000" b="1" dirty="0">
                <a:solidFill>
                  <a:schemeClr val="accent5">
                    <a:lumMod val="25000"/>
                  </a:schemeClr>
                </a:solidFill>
              </a:rPr>
              <a:t>2014</a:t>
            </a:r>
            <a:r>
              <a:rPr lang="zh-CN" altLang="en-US" sz="2000" b="1" dirty="0">
                <a:solidFill>
                  <a:schemeClr val="accent5">
                    <a:lumMod val="25000"/>
                  </a:schemeClr>
                </a:solidFill>
              </a:rPr>
              <a:t>年年底</a:t>
            </a:r>
            <a:r>
              <a:rPr lang="en-US" altLang="zh-CN" sz="2000" b="1" dirty="0">
                <a:solidFill>
                  <a:schemeClr val="accent5">
                    <a:lumMod val="25000"/>
                  </a:schemeClr>
                </a:solidFill>
              </a:rPr>
              <a:t>,</a:t>
            </a:r>
            <a:r>
              <a:rPr lang="zh-CN" altLang="en-US" sz="2000" b="1" dirty="0">
                <a:solidFill>
                  <a:schemeClr val="accent5">
                    <a:lumMod val="25000"/>
                  </a:schemeClr>
                </a:solidFill>
              </a:rPr>
              <a:t>唯品会的全国网络化分仓模式化已经基本建成，五大仓储物流中心向全国范围辐射。唯品会利用公路、铁路、船舶等方式的</a:t>
            </a:r>
            <a:r>
              <a:rPr lang="en-US" altLang="zh-CN" sz="2000" b="1" dirty="0">
                <a:solidFill>
                  <a:schemeClr val="accent5">
                    <a:lumMod val="25000"/>
                  </a:schemeClr>
                </a:solidFill>
              </a:rPr>
              <a:t>100</a:t>
            </a:r>
            <a:r>
              <a:rPr lang="zh-CN" altLang="en-US" sz="2000" b="1" dirty="0">
                <a:solidFill>
                  <a:schemeClr val="accent5">
                    <a:lumMod val="25000"/>
                  </a:schemeClr>
                </a:solidFill>
              </a:rPr>
              <a:t>多条的干线运输</a:t>
            </a:r>
            <a:r>
              <a:rPr lang="en-US" altLang="zh-CN" sz="2000" b="1" dirty="0">
                <a:solidFill>
                  <a:schemeClr val="accent5">
                    <a:lumMod val="25000"/>
                  </a:schemeClr>
                </a:solidFill>
              </a:rPr>
              <a:t>.</a:t>
            </a:r>
            <a:r>
              <a:rPr lang="zh-CN" altLang="en-US" sz="2000" b="1" dirty="0">
                <a:solidFill>
                  <a:schemeClr val="accent5">
                    <a:lumMod val="25000"/>
                  </a:schemeClr>
                </a:solidFill>
              </a:rPr>
              <a:t>完成各地区之间的长距离运送。在最终目的地</a:t>
            </a:r>
            <a:r>
              <a:rPr lang="en-US" altLang="zh-CN" sz="2000" b="1" dirty="0">
                <a:solidFill>
                  <a:schemeClr val="accent5">
                    <a:lumMod val="25000"/>
                  </a:schemeClr>
                </a:solidFill>
              </a:rPr>
              <a:t>,</a:t>
            </a:r>
            <a:r>
              <a:rPr lang="zh-CN" altLang="en-US" sz="2000" b="1" dirty="0">
                <a:solidFill>
                  <a:schemeClr val="accent5">
                    <a:lumMod val="25000"/>
                  </a:schemeClr>
                </a:solidFill>
              </a:rPr>
              <a:t>采取与地配商合作的形式完成商品的最终配送，实现城市乡村无盲点运输。唯品会</a:t>
            </a:r>
            <a:r>
              <a:rPr lang="zh-CN" altLang="en-US" sz="2000" b="1" dirty="0">
                <a:solidFill>
                  <a:srgbClr val="0070C0"/>
                </a:solidFill>
              </a:rPr>
              <a:t>以自建物流为</a:t>
            </a:r>
            <a:r>
              <a:rPr lang="zh-CN" altLang="en-US" sz="2000" b="1" dirty="0" smtClean="0">
                <a:solidFill>
                  <a:srgbClr val="0070C0"/>
                </a:solidFill>
              </a:rPr>
              <a:t>主，“</a:t>
            </a:r>
            <a:r>
              <a:rPr lang="zh-CN" altLang="en-US" sz="2000" b="1" dirty="0">
                <a:solidFill>
                  <a:srgbClr val="0070C0"/>
                </a:solidFill>
              </a:rPr>
              <a:t>干线</a:t>
            </a:r>
            <a:r>
              <a:rPr lang="en-US" altLang="zh-CN" sz="2000" b="1" dirty="0">
                <a:solidFill>
                  <a:srgbClr val="0070C0"/>
                </a:solidFill>
              </a:rPr>
              <a:t>+</a:t>
            </a:r>
            <a:r>
              <a:rPr lang="zh-CN" altLang="en-US" sz="2000" b="1" dirty="0">
                <a:solidFill>
                  <a:srgbClr val="0070C0"/>
                </a:solidFill>
              </a:rPr>
              <a:t>分仓</a:t>
            </a:r>
            <a:r>
              <a:rPr lang="en-US" altLang="zh-CN" sz="2000" b="1" dirty="0">
                <a:solidFill>
                  <a:srgbClr val="0070C0"/>
                </a:solidFill>
              </a:rPr>
              <a:t>+</a:t>
            </a:r>
            <a:r>
              <a:rPr lang="zh-CN" altLang="en-US" sz="2000" b="1" dirty="0">
                <a:solidFill>
                  <a:srgbClr val="0070C0"/>
                </a:solidFill>
              </a:rPr>
              <a:t>落地配”为辅</a:t>
            </a:r>
            <a:r>
              <a:rPr lang="zh-CN" altLang="en-US" sz="2000" b="1" dirty="0">
                <a:solidFill>
                  <a:schemeClr val="accent5">
                    <a:lumMod val="25000"/>
                  </a:schemeClr>
                </a:solidFill>
              </a:rPr>
              <a:t>的配送模式，符合当下的发展状况。自营配送可以很好地监控流程</a:t>
            </a:r>
            <a:r>
              <a:rPr lang="en-US" altLang="zh-CN" sz="2000" b="1" dirty="0">
                <a:solidFill>
                  <a:schemeClr val="accent5">
                    <a:lumMod val="25000"/>
                  </a:schemeClr>
                </a:solidFill>
              </a:rPr>
              <a:t>,</a:t>
            </a:r>
            <a:r>
              <a:rPr lang="zh-CN" altLang="en-US" sz="2000" b="1" dirty="0">
                <a:solidFill>
                  <a:schemeClr val="accent5">
                    <a:lumMod val="25000"/>
                  </a:schemeClr>
                </a:solidFill>
              </a:rPr>
              <a:t>对于用户的反馈信息也可以快速回应。但自营配送也有一定的风险</a:t>
            </a:r>
            <a:r>
              <a:rPr lang="en-US" altLang="zh-CN" sz="2000" b="1" dirty="0">
                <a:solidFill>
                  <a:schemeClr val="accent5">
                    <a:lumMod val="25000"/>
                  </a:schemeClr>
                </a:solidFill>
              </a:rPr>
              <a:t>,</a:t>
            </a:r>
            <a:r>
              <a:rPr lang="zh-CN" altLang="en-US" sz="2000" b="1" dirty="0">
                <a:solidFill>
                  <a:schemeClr val="accent5">
                    <a:lumMod val="25000"/>
                  </a:schemeClr>
                </a:solidFill>
              </a:rPr>
              <a:t>前期投入资金和后期维护成本大</a:t>
            </a:r>
            <a:r>
              <a:rPr lang="zh-CN" altLang="en-US" sz="2000" b="1" dirty="0">
                <a:solidFill>
                  <a:srgbClr val="0070C0"/>
                </a:solidFill>
              </a:rPr>
              <a:t>。“干线</a:t>
            </a:r>
            <a:r>
              <a:rPr lang="en-US" altLang="zh-CN" sz="2000" b="1" dirty="0">
                <a:solidFill>
                  <a:srgbClr val="0070C0"/>
                </a:solidFill>
              </a:rPr>
              <a:t>+</a:t>
            </a:r>
            <a:r>
              <a:rPr lang="zh-CN" altLang="en-US" sz="2000" b="1" dirty="0">
                <a:solidFill>
                  <a:srgbClr val="0070C0"/>
                </a:solidFill>
              </a:rPr>
              <a:t>分仓</a:t>
            </a:r>
            <a:r>
              <a:rPr lang="en-US" altLang="zh-CN" sz="2000" b="1" dirty="0">
                <a:solidFill>
                  <a:srgbClr val="0070C0"/>
                </a:solidFill>
              </a:rPr>
              <a:t>+</a:t>
            </a:r>
            <a:r>
              <a:rPr lang="zh-CN" altLang="en-US" sz="2000" b="1" dirty="0">
                <a:solidFill>
                  <a:srgbClr val="0070C0"/>
                </a:solidFill>
              </a:rPr>
              <a:t>落地配”的模式</a:t>
            </a:r>
            <a:r>
              <a:rPr lang="zh-CN" altLang="en-US" sz="2000" b="1" dirty="0">
                <a:solidFill>
                  <a:schemeClr val="accent5">
                    <a:lumMod val="25000"/>
                  </a:schemeClr>
                </a:solidFill>
              </a:rPr>
              <a:t>，有效利用了内外部资源，减少了人员和设备的投入使用，但末端的配送质量是难以控制的，所以唯品会还需完善目前的配送体系。</a:t>
            </a:r>
          </a:p>
        </p:txBody>
      </p:sp>
    </p:spTree>
    <p:extLst>
      <p:ext uri="{BB962C8B-B14F-4D97-AF65-F5344CB8AC3E}">
        <p14:creationId xmlns:p14="http://schemas.microsoft.com/office/powerpoint/2010/main" val="3151586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40640" y="1758315"/>
            <a:ext cx="12257405" cy="3456305"/>
          </a:xfrm>
          <a:prstGeom prst="rect">
            <a:avLst/>
          </a:prstGeom>
          <a:solidFill>
            <a:schemeClr val="accent3">
              <a:alpha val="7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ltLang="zh-CN" sz="100"/>
          </a:p>
        </p:txBody>
      </p:sp>
      <p:sp>
        <p:nvSpPr>
          <p:cNvPr id="9" name="文本框 8"/>
          <p:cNvSpPr txBox="1"/>
          <p:nvPr/>
        </p:nvSpPr>
        <p:spPr>
          <a:xfrm>
            <a:off x="4004733" y="3753273"/>
            <a:ext cx="4377267" cy="912495"/>
          </a:xfrm>
          <a:prstGeom prst="rect">
            <a:avLst/>
          </a:prstGeom>
          <a:noFill/>
        </p:spPr>
        <p:txBody>
          <a:bodyPr wrap="square" rtlCol="0">
            <a:spAutoFit/>
          </a:bodyPr>
          <a:lstStyle/>
          <a:p>
            <a:pPr algn="ctr"/>
            <a:r>
              <a:rPr lang="zh-CN" altLang="en-US" sz="5335" b="1" dirty="0" smtClean="0">
                <a:solidFill>
                  <a:srgbClr val="9ACDC1"/>
                </a:solidFill>
              </a:rPr>
              <a:t>电商平台</a:t>
            </a:r>
            <a:endParaRPr lang="zh-CN" altLang="zh-CN" sz="5335" b="1" dirty="0">
              <a:solidFill>
                <a:srgbClr val="9ACDC1"/>
              </a:solidFill>
            </a:endParaRPr>
          </a:p>
        </p:txBody>
      </p:sp>
      <p:sp>
        <p:nvSpPr>
          <p:cNvPr id="8" name="文本框 7"/>
          <p:cNvSpPr txBox="1"/>
          <p:nvPr/>
        </p:nvSpPr>
        <p:spPr>
          <a:xfrm>
            <a:off x="4380653" y="2214880"/>
            <a:ext cx="3625427" cy="1116965"/>
          </a:xfrm>
          <a:prstGeom prst="rect">
            <a:avLst/>
          </a:prstGeom>
          <a:noFill/>
        </p:spPr>
        <p:txBody>
          <a:bodyPr wrap="square" rtlCol="0">
            <a:spAutoFit/>
          </a:bodyPr>
          <a:lstStyle/>
          <a:p>
            <a:r>
              <a:rPr lang="en-US" altLang="zh-CN" sz="6665" b="1">
                <a:solidFill>
                  <a:srgbClr val="9ACDC1"/>
                </a:solidFill>
                <a:effectLst>
                  <a:outerShdw blurRad="38100" dist="25400" dir="5400000" algn="ctr" rotWithShape="0">
                    <a:srgbClr val="6E747A">
                      <a:alpha val="43000"/>
                    </a:srgbClr>
                  </a:outerShdw>
                </a:effectLst>
              </a:rPr>
              <a:t>PART </a:t>
            </a:r>
            <a:r>
              <a:rPr lang="zh-CN" altLang="en-US" sz="6665" b="1">
                <a:solidFill>
                  <a:srgbClr val="9ACDC1"/>
                </a:solidFill>
                <a:effectLst>
                  <a:outerShdw blurRad="38100" dist="25400" dir="5400000" algn="ctr" rotWithShape="0">
                    <a:srgbClr val="6E747A">
                      <a:alpha val="43000"/>
                    </a:srgbClr>
                  </a:outerShdw>
                </a:effectLst>
              </a:rPr>
              <a:t>④</a:t>
            </a:r>
          </a:p>
        </p:txBody>
      </p:sp>
    </p:spTree>
  </p:cSld>
  <p:clrMapOvr>
    <a:masterClrMapping/>
  </p:clrMapOvr>
  <p:timing>
    <p:tnLst>
      <p:par>
        <p:cTn id="1" dur="indefinite" restart="never" nodeType="tmRoot"/>
      </p:par>
    </p:tnLst>
    <p:bldLst>
      <p:bldP spid="11" grpId="1" animBg="1"/>
      <p:bldP spid="9" grpId="1"/>
      <p:bldP spid="8"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07035" y="276225"/>
            <a:ext cx="11410315" cy="6305550"/>
          </a:xfrm>
          <a:prstGeom prst="roundRect">
            <a:avLst/>
          </a:prstGeom>
          <a:solidFill>
            <a:schemeClr val="accent3">
              <a:alpha val="71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CN" sz="100"/>
              <a:t>1</a:t>
            </a:r>
          </a:p>
        </p:txBody>
      </p:sp>
      <p:sp>
        <p:nvSpPr>
          <p:cNvPr id="4" name="云形标注 3"/>
          <p:cNvSpPr/>
          <p:nvPr/>
        </p:nvSpPr>
        <p:spPr>
          <a:xfrm>
            <a:off x="1211263" y="2151063"/>
            <a:ext cx="3405188" cy="2405063"/>
          </a:xfrm>
          <a:prstGeom prst="cloudCallout">
            <a:avLst/>
          </a:prstGeom>
          <a:solidFill>
            <a:srgbClr val="99CEC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pic>
        <p:nvPicPr>
          <p:cNvPr id="17410" name="图片 4"/>
          <p:cNvPicPr>
            <a:picLocks noGrp="1" noChangeAspect="1"/>
          </p:cNvPicPr>
          <p:nvPr/>
        </p:nvPicPr>
        <p:blipFill>
          <a:blip r:embed="rId2"/>
          <a:stretch>
            <a:fillRect/>
          </a:stretch>
        </p:blipFill>
        <p:spPr>
          <a:xfrm>
            <a:off x="1916113" y="1557338"/>
            <a:ext cx="1997075" cy="2290762"/>
          </a:xfrm>
          <a:prstGeom prst="rect">
            <a:avLst/>
          </a:prstGeom>
          <a:noFill/>
          <a:ln w="9525">
            <a:noFill/>
          </a:ln>
        </p:spPr>
      </p:pic>
      <p:sp>
        <p:nvSpPr>
          <p:cNvPr id="17411" name="文本框 5"/>
          <p:cNvSpPr txBox="1"/>
          <p:nvPr/>
        </p:nvSpPr>
        <p:spPr>
          <a:xfrm>
            <a:off x="5199062" y="2078038"/>
            <a:ext cx="5649465" cy="3046988"/>
          </a:xfrm>
          <a:prstGeom prst="rect">
            <a:avLst/>
          </a:prstGeom>
          <a:noFill/>
          <a:ln w="9525">
            <a:noFill/>
          </a:ln>
        </p:spPr>
        <p:txBody>
          <a:bodyPr wrap="square" anchor="t">
            <a:spAutoFit/>
          </a:bodyPr>
          <a:lstStyle/>
          <a:p>
            <a:r>
              <a:rPr lang="zh-CN" altLang="en-US" sz="2400" b="1" dirty="0" smtClean="0">
                <a:solidFill>
                  <a:schemeClr val="accent5">
                    <a:lumMod val="25000"/>
                  </a:schemeClr>
                </a:solidFill>
              </a:rPr>
              <a:t>       从</a:t>
            </a:r>
            <a:r>
              <a:rPr lang="zh-CN" altLang="en-US" sz="2400" b="1" dirty="0">
                <a:solidFill>
                  <a:schemeClr val="accent5">
                    <a:lumMod val="25000"/>
                  </a:schemeClr>
                </a:solidFill>
              </a:rPr>
              <a:t>供应链角度看</a:t>
            </a:r>
            <a:r>
              <a:rPr lang="en-US" altLang="zh-CN" sz="2400" b="1" dirty="0">
                <a:solidFill>
                  <a:schemeClr val="accent5">
                    <a:lumMod val="25000"/>
                  </a:schemeClr>
                </a:solidFill>
              </a:rPr>
              <a:t>,</a:t>
            </a:r>
            <a:r>
              <a:rPr lang="zh-CN" altLang="en-US" sz="2400" b="1" dirty="0">
                <a:solidFill>
                  <a:schemeClr val="accent5">
                    <a:lumMod val="25000"/>
                  </a:schemeClr>
                </a:solidFill>
              </a:rPr>
              <a:t>唯品会采用的是电商行业普遍采用代销模式</a:t>
            </a:r>
            <a:r>
              <a:rPr lang="en-US" altLang="zh-CN" sz="2400" b="1" dirty="0">
                <a:solidFill>
                  <a:schemeClr val="accent5">
                    <a:lumMod val="25000"/>
                  </a:schemeClr>
                </a:solidFill>
              </a:rPr>
              <a:t>,</a:t>
            </a:r>
            <a:r>
              <a:rPr lang="zh-CN" altLang="en-US" sz="2400" b="1" dirty="0">
                <a:solidFill>
                  <a:schemeClr val="accent5">
                    <a:lumMod val="25000"/>
                  </a:schemeClr>
                </a:solidFill>
              </a:rPr>
              <a:t>通常一款产品销售</a:t>
            </a:r>
            <a:r>
              <a:rPr lang="en-US" altLang="zh-CN" sz="2400" b="1" dirty="0">
                <a:solidFill>
                  <a:schemeClr val="accent5">
                    <a:lumMod val="25000"/>
                  </a:schemeClr>
                </a:solidFill>
              </a:rPr>
              <a:t>3</a:t>
            </a:r>
            <a:r>
              <a:rPr lang="zh-CN" altLang="en-US" sz="2400" b="1" dirty="0">
                <a:solidFill>
                  <a:schemeClr val="accent5">
                    <a:lumMod val="25000"/>
                  </a:schemeClr>
                </a:solidFill>
              </a:rPr>
              <a:t>至</a:t>
            </a:r>
            <a:r>
              <a:rPr lang="en-US" altLang="zh-CN" sz="2400" b="1" dirty="0">
                <a:solidFill>
                  <a:schemeClr val="accent5">
                    <a:lumMod val="25000"/>
                  </a:schemeClr>
                </a:solidFill>
              </a:rPr>
              <a:t>5</a:t>
            </a:r>
            <a:r>
              <a:rPr lang="zh-CN" altLang="en-US" sz="2400" b="1" dirty="0">
                <a:solidFill>
                  <a:schemeClr val="accent5">
                    <a:lumMod val="25000"/>
                  </a:schemeClr>
                </a:solidFill>
              </a:rPr>
              <a:t>天后即下架</a:t>
            </a:r>
            <a:r>
              <a:rPr lang="en-US" altLang="zh-CN" sz="2400" b="1" dirty="0">
                <a:solidFill>
                  <a:schemeClr val="accent5">
                    <a:lumMod val="25000"/>
                  </a:schemeClr>
                </a:solidFill>
              </a:rPr>
              <a:t>,</a:t>
            </a:r>
            <a:r>
              <a:rPr lang="zh-CN" altLang="en-US" sz="2400" b="1" dirty="0">
                <a:solidFill>
                  <a:schemeClr val="accent5">
                    <a:lumMod val="25000"/>
                  </a:schemeClr>
                </a:solidFill>
              </a:rPr>
              <a:t>这使它的销售节奏很快</a:t>
            </a:r>
            <a:r>
              <a:rPr lang="en-US" altLang="zh-CN" sz="2400" b="1" dirty="0">
                <a:solidFill>
                  <a:schemeClr val="accent5">
                    <a:lumMod val="25000"/>
                  </a:schemeClr>
                </a:solidFill>
              </a:rPr>
              <a:t>,</a:t>
            </a:r>
            <a:r>
              <a:rPr lang="zh-CN" altLang="en-US" sz="2400" b="1" dirty="0">
                <a:solidFill>
                  <a:schemeClr val="accent5">
                    <a:lumMod val="25000"/>
                  </a:schemeClr>
                </a:solidFill>
              </a:rPr>
              <a:t>且不占太多资金。首页以每日精选的形式推送折价商品并限制购买时间</a:t>
            </a:r>
            <a:r>
              <a:rPr lang="en-US" altLang="zh-CN" sz="2400" b="1" dirty="0">
                <a:solidFill>
                  <a:schemeClr val="accent5">
                    <a:lumMod val="25000"/>
                  </a:schemeClr>
                </a:solidFill>
              </a:rPr>
              <a:t>,</a:t>
            </a:r>
            <a:r>
              <a:rPr lang="zh-CN" altLang="en-US" sz="2400" b="1" dirty="0">
                <a:solidFill>
                  <a:schemeClr val="accent5">
                    <a:lumMod val="25000"/>
                  </a:schemeClr>
                </a:solidFill>
              </a:rPr>
              <a:t>产品远低于奢侈品的价格</a:t>
            </a:r>
            <a:r>
              <a:rPr lang="en-US" altLang="zh-CN" sz="2400" b="1" dirty="0">
                <a:solidFill>
                  <a:schemeClr val="accent5">
                    <a:lumMod val="25000"/>
                  </a:schemeClr>
                </a:solidFill>
              </a:rPr>
              <a:t>,</a:t>
            </a:r>
            <a:r>
              <a:rPr lang="zh-CN" altLang="en-US" sz="2400" b="1" dirty="0">
                <a:solidFill>
                  <a:schemeClr val="accent5">
                    <a:lumMod val="25000"/>
                  </a:schemeClr>
                </a:solidFill>
              </a:rPr>
              <a:t>这让采用“品牌折扣</a:t>
            </a:r>
            <a:r>
              <a:rPr lang="en-US" altLang="zh-CN" sz="2400" b="1" dirty="0">
                <a:solidFill>
                  <a:schemeClr val="accent5">
                    <a:lumMod val="25000"/>
                  </a:schemeClr>
                </a:solidFill>
              </a:rPr>
              <a:t>+</a:t>
            </a:r>
            <a:r>
              <a:rPr lang="zh-CN" altLang="en-US" sz="2400" b="1" dirty="0">
                <a:solidFill>
                  <a:schemeClr val="accent5">
                    <a:lumMod val="25000"/>
                  </a:schemeClr>
                </a:solidFill>
              </a:rPr>
              <a:t>限时抢购”模式的唯品会有更大发展空间。</a:t>
            </a:r>
            <a:endParaRPr lang="zh-CN" altLang="zh-CN" sz="2400" b="1" dirty="0">
              <a:solidFill>
                <a:schemeClr val="accent5">
                  <a:lumMod val="25000"/>
                </a:schemeClr>
              </a:solidFill>
            </a:endParaRPr>
          </a:p>
        </p:txBody>
      </p:sp>
      <p:sp>
        <p:nvSpPr>
          <p:cNvPr id="3" name="矩形 2"/>
          <p:cNvSpPr/>
          <p:nvPr/>
        </p:nvSpPr>
        <p:spPr>
          <a:xfrm>
            <a:off x="6540054" y="764704"/>
            <a:ext cx="2967480" cy="923330"/>
          </a:xfrm>
          <a:prstGeom prst="rect">
            <a:avLst/>
          </a:prstGeom>
          <a:noFill/>
        </p:spPr>
        <p:txBody>
          <a:bodyPr wrap="none" lIns="91440" tIns="45720" rIns="91440" bIns="45720">
            <a:spAutoFit/>
          </a:bodyPr>
          <a:lstStyle/>
          <a:p>
            <a:pPr algn="ctr"/>
            <a:r>
              <a:rPr lang="zh-CN" alt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电商平台</a:t>
            </a:r>
            <a:endParaRPr lang="zh-CN" alt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07035" y="276225"/>
            <a:ext cx="11410315" cy="6305550"/>
          </a:xfrm>
          <a:prstGeom prst="roundRect">
            <a:avLst/>
          </a:prstGeom>
          <a:blipFill dpi="0" rotWithShape="1">
            <a:blip r:embed="rId2">
              <a:alphaModFix amt="57000"/>
            </a:blip>
            <a:srcRect/>
            <a:stretch>
              <a:fillRect/>
            </a:stretch>
          </a:blip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CN" sz="100"/>
              <a:t>1</a:t>
            </a:r>
          </a:p>
        </p:txBody>
      </p:sp>
      <p:sp>
        <p:nvSpPr>
          <p:cNvPr id="17411" name="文本框 5"/>
          <p:cNvSpPr txBox="1"/>
          <p:nvPr/>
        </p:nvSpPr>
        <p:spPr>
          <a:xfrm>
            <a:off x="1055439" y="566678"/>
            <a:ext cx="9793087" cy="5724644"/>
          </a:xfrm>
          <a:prstGeom prst="rect">
            <a:avLst/>
          </a:prstGeom>
          <a:noFill/>
          <a:ln w="9525">
            <a:noFill/>
          </a:ln>
        </p:spPr>
        <p:txBody>
          <a:bodyPr wrap="square" anchor="t">
            <a:spAutoFit/>
          </a:bodyPr>
          <a:lstStyle/>
          <a:p>
            <a:pPr marL="342900" indent="-342900">
              <a:buFont typeface="Wingdings" panose="05000000000000000000" pitchFamily="2" charset="2"/>
              <a:buChar char="l"/>
            </a:pPr>
            <a:endParaRPr lang="en-US" altLang="zh-CN" sz="2400" b="1" u="sng" dirty="0" smtClean="0">
              <a:solidFill>
                <a:schemeClr val="accent6">
                  <a:lumMod val="75000"/>
                </a:schemeClr>
              </a:solidFill>
              <a:latin typeface="华文楷体" panose="02010600040101010101" pitchFamily="2" charset="-122"/>
              <a:ea typeface="华文楷体" panose="02010600040101010101" pitchFamily="2" charset="-122"/>
            </a:endParaRPr>
          </a:p>
          <a:p>
            <a:pPr marL="342900" indent="-342900">
              <a:buFont typeface="Wingdings" panose="05000000000000000000" pitchFamily="2" charset="2"/>
              <a:buChar char="l"/>
            </a:pPr>
            <a:endParaRPr lang="en-US" altLang="zh-CN" sz="2400" b="1" u="sng" dirty="0">
              <a:solidFill>
                <a:schemeClr val="accent6">
                  <a:lumMod val="75000"/>
                </a:schemeClr>
              </a:solidFill>
              <a:latin typeface="华文楷体" panose="02010600040101010101" pitchFamily="2" charset="-122"/>
              <a:ea typeface="华文楷体" panose="02010600040101010101" pitchFamily="2" charset="-122"/>
            </a:endParaRPr>
          </a:p>
          <a:p>
            <a:pPr marL="342900" indent="-342900">
              <a:buFont typeface="Wingdings" panose="05000000000000000000" pitchFamily="2" charset="2"/>
              <a:buChar char="l"/>
            </a:pPr>
            <a:r>
              <a:rPr lang="zh-CN" altLang="en-US" sz="2400" b="1" u="sng" dirty="0" smtClean="0">
                <a:solidFill>
                  <a:schemeClr val="accent6">
                    <a:lumMod val="75000"/>
                  </a:schemeClr>
                </a:solidFill>
                <a:latin typeface="华文楷体" panose="02010600040101010101" pitchFamily="2" charset="-122"/>
                <a:ea typeface="华文楷体" panose="02010600040101010101" pitchFamily="2" charset="-122"/>
              </a:rPr>
              <a:t>在</a:t>
            </a:r>
            <a:r>
              <a:rPr lang="zh-CN" altLang="en-US" sz="2400" b="1" u="sng" dirty="0">
                <a:solidFill>
                  <a:schemeClr val="accent6">
                    <a:lumMod val="75000"/>
                  </a:schemeClr>
                </a:solidFill>
                <a:latin typeface="华文楷体" panose="02010600040101010101" pitchFamily="2" charset="-122"/>
                <a:ea typeface="华文楷体" panose="02010600040101010101" pitchFamily="2" charset="-122"/>
              </a:rPr>
              <a:t>线销售商品服务</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。唯品会通过采购各牌商品</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主要包括名牌服装</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鞋子</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箱包</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配饰</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香水</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化妆品、奢侈品、旅游等品类</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然后再通过其网站销售。唯品会为客户提供全年无休的客服热线</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低至</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1</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折的低价折扣</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承诺所有品牌商品均为</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100%</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原装正品</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支持多种付款方式</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,7</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天无条件退货。</a:t>
            </a:r>
          </a:p>
          <a:p>
            <a:pPr marL="342900" indent="-342900">
              <a:buFont typeface="Wingdings" panose="05000000000000000000" pitchFamily="2" charset="2"/>
              <a:buChar char="l"/>
            </a:pPr>
            <a:r>
              <a:rPr lang="zh-CN" altLang="en-US" sz="2400" b="1" u="sng" dirty="0" smtClean="0">
                <a:solidFill>
                  <a:schemeClr val="accent6">
                    <a:lumMod val="75000"/>
                  </a:schemeClr>
                </a:solidFill>
                <a:latin typeface="华文楷体" panose="02010600040101010101" pitchFamily="2" charset="-122"/>
                <a:ea typeface="华文楷体" panose="02010600040101010101" pitchFamily="2" charset="-122"/>
              </a:rPr>
              <a:t>页</a:t>
            </a:r>
            <a:r>
              <a:rPr lang="zh-CN" altLang="en-US" sz="2400" b="1" u="sng" dirty="0">
                <a:solidFill>
                  <a:schemeClr val="accent6">
                    <a:lumMod val="75000"/>
                  </a:schemeClr>
                </a:solidFill>
                <a:latin typeface="华文楷体" panose="02010600040101010101" pitchFamily="2" charset="-122"/>
                <a:ea typeface="华文楷体" panose="02010600040101010101" pitchFamily="2" charset="-122"/>
              </a:rPr>
              <a:t>面广告服务</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。唯品会网可以推广企业供广告服务</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让其广告展示在网站的明显位置</a:t>
            </a:r>
            <a:r>
              <a:rPr lang="zh-CN" altLang="en-US" sz="2200" dirty="0" smtClean="0">
                <a:solidFill>
                  <a:schemeClr val="accent1">
                    <a:lumMod val="10000"/>
                  </a:schemeClr>
                </a:solidFill>
                <a:latin typeface="华文楷体" panose="02010600040101010101" pitchFamily="2" charset="-122"/>
                <a:ea typeface="华文楷体" panose="02010600040101010101" pitchFamily="2" charset="-122"/>
              </a:rPr>
              <a:t>。</a:t>
            </a:r>
          </a:p>
          <a:p>
            <a:pPr marL="342900" indent="-342900">
              <a:buFont typeface="Wingdings" panose="05000000000000000000" pitchFamily="2" charset="2"/>
              <a:buChar char="l"/>
            </a:pPr>
            <a:r>
              <a:rPr lang="zh-CN" altLang="en-US" sz="2400" b="1" u="sng" dirty="0" smtClean="0">
                <a:solidFill>
                  <a:schemeClr val="accent6">
                    <a:lumMod val="75000"/>
                  </a:schemeClr>
                </a:solidFill>
                <a:latin typeface="华文楷体" panose="02010600040101010101" pitchFamily="2" charset="-122"/>
                <a:ea typeface="华文楷体" panose="02010600040101010101" pitchFamily="2" charset="-122"/>
              </a:rPr>
              <a:t>团</a:t>
            </a:r>
            <a:r>
              <a:rPr lang="zh-CN" altLang="en-US" sz="2400" b="1" u="sng" dirty="0">
                <a:solidFill>
                  <a:schemeClr val="accent6">
                    <a:lumMod val="75000"/>
                  </a:schemeClr>
                </a:solidFill>
                <a:latin typeface="华文楷体" panose="02010600040101010101" pitchFamily="2" charset="-122"/>
                <a:ea typeface="华文楷体" panose="02010600040101010101" pitchFamily="2" charset="-122"/>
              </a:rPr>
              <a:t>购服务</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。唯品团在原有闪购频道基础上推出更多热销单品</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品类更全</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数量更多</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折扣更低</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满足更多用户抢购需求。同时</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每天</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9</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点准时上新</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与唯品会其他频道</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10</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点错位销售</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解决用户一心不能二用、顾此失彼的烦恼。</a:t>
            </a:r>
          </a:p>
          <a:p>
            <a:pPr marL="342900" indent="-342900">
              <a:buFont typeface="Wingdings" panose="05000000000000000000" pitchFamily="2" charset="2"/>
              <a:buChar char="l"/>
            </a:pPr>
            <a:r>
              <a:rPr lang="zh-CN" altLang="en-US" sz="2400" b="1" u="sng" dirty="0" smtClean="0">
                <a:solidFill>
                  <a:schemeClr val="accent6">
                    <a:lumMod val="75000"/>
                  </a:schemeClr>
                </a:solidFill>
                <a:latin typeface="华文楷体" panose="02010600040101010101" pitchFamily="2" charset="-122"/>
                <a:ea typeface="华文楷体" panose="02010600040101010101" pitchFamily="2" charset="-122"/>
              </a:rPr>
              <a:t>时</a:t>
            </a:r>
            <a:r>
              <a:rPr lang="zh-CN" altLang="en-US" sz="2400" b="1" u="sng" dirty="0">
                <a:solidFill>
                  <a:schemeClr val="accent6">
                    <a:lumMod val="75000"/>
                  </a:schemeClr>
                </a:solidFill>
                <a:latin typeface="华文楷体" panose="02010600040101010101" pitchFamily="2" charset="-122"/>
                <a:ea typeface="华文楷体" panose="02010600040101010101" pitchFamily="2" charset="-122"/>
              </a:rPr>
              <a:t>尚资讯分享</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。唯品会网站中的时尚会道</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汇集了大量时尚资讯</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同时为消费者提供潮流时尚服饰、饰品和鞋包配的最新资讯。向消费者推荐潮流时尚商品。</a:t>
            </a:r>
          </a:p>
          <a:p>
            <a:pPr marL="342900" indent="-342900">
              <a:buFont typeface="Wingdings" panose="05000000000000000000" pitchFamily="2" charset="2"/>
              <a:buChar char="l"/>
            </a:pPr>
            <a:r>
              <a:rPr lang="zh-CN" altLang="en-US" sz="2400" b="1" u="sng" dirty="0" smtClean="0">
                <a:solidFill>
                  <a:schemeClr val="accent6">
                    <a:lumMod val="75000"/>
                  </a:schemeClr>
                </a:solidFill>
                <a:latin typeface="华文楷体" panose="02010600040101010101" pitchFamily="2" charset="-122"/>
                <a:ea typeface="华文楷体" panose="02010600040101010101" pitchFamily="2" charset="-122"/>
              </a:rPr>
              <a:t>旅</a:t>
            </a:r>
            <a:r>
              <a:rPr lang="zh-CN" altLang="en-US" sz="2400" b="1" u="sng" dirty="0">
                <a:solidFill>
                  <a:schemeClr val="accent6">
                    <a:lumMod val="75000"/>
                  </a:schemeClr>
                </a:solidFill>
                <a:latin typeface="华文楷体" panose="02010600040101010101" pitchFamily="2" charset="-122"/>
                <a:ea typeface="华文楷体" panose="02010600040101010101" pitchFamily="2" charset="-122"/>
              </a:rPr>
              <a:t>游服务</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。该频道为用户推出最贴心、最超值的酒店预订服务、旅游生活服务和产品</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旅游品的用户无需繁复的操作</a:t>
            </a:r>
            <a:r>
              <a:rPr lang="en-US" altLang="zh-CN" sz="2200" dirty="0">
                <a:solidFill>
                  <a:schemeClr val="accent1">
                    <a:lumMod val="10000"/>
                  </a:schemeClr>
                </a:solidFill>
                <a:latin typeface="华文楷体" panose="02010600040101010101" pitchFamily="2" charset="-122"/>
                <a:ea typeface="华文楷体" panose="02010600040101010101" pitchFamily="2" charset="-122"/>
              </a:rPr>
              <a:t>,</a:t>
            </a:r>
            <a:r>
              <a:rPr lang="zh-CN" altLang="en-US" sz="2200" dirty="0">
                <a:solidFill>
                  <a:schemeClr val="accent1">
                    <a:lumMod val="10000"/>
                  </a:schemeClr>
                </a:solidFill>
                <a:latin typeface="华文楷体" panose="02010600040101010101" pitchFamily="2" charset="-122"/>
                <a:ea typeface="华文楷体" panose="02010600040101010101" pitchFamily="2" charset="-122"/>
              </a:rPr>
              <a:t>动动手指即可完成预订。</a:t>
            </a:r>
          </a:p>
        </p:txBody>
      </p:sp>
      <p:sp>
        <p:nvSpPr>
          <p:cNvPr id="6" name="矩形 5"/>
          <p:cNvSpPr/>
          <p:nvPr/>
        </p:nvSpPr>
        <p:spPr>
          <a:xfrm>
            <a:off x="1055440" y="476672"/>
            <a:ext cx="4680520" cy="707886"/>
          </a:xfrm>
          <a:prstGeom prst="rect">
            <a:avLst/>
          </a:prstGeom>
          <a:noFill/>
        </p:spPr>
        <p:txBody>
          <a:bodyPr wrap="square" lIns="91440" tIns="45720" rIns="91440" bIns="45720">
            <a:spAutoFit/>
          </a:bodyPr>
          <a:lstStyle/>
          <a:p>
            <a:pPr algn="ctr"/>
            <a:r>
              <a:rPr lang="zh-CN" altLang="en-US" sz="4000" b="1" cap="none" spc="0" dirty="0">
                <a:ln w="17780" cmpd="sng">
                  <a:solidFill>
                    <a:schemeClr val="accent1">
                      <a:tint val="3000"/>
                    </a:schemeClr>
                  </a:solidFill>
                  <a:prstDash val="solid"/>
                  <a:miter lim="800000"/>
                </a:ln>
                <a:solidFill>
                  <a:schemeClr val="accent6">
                    <a:lumMod val="60000"/>
                    <a:lumOff val="40000"/>
                  </a:schemeClr>
                </a:solidFill>
                <a:effectLst>
                  <a:outerShdw blurRad="55000" dist="50800" dir="5400000" algn="tl">
                    <a:srgbClr val="000000">
                      <a:alpha val="33000"/>
                    </a:srgbClr>
                  </a:outerShdw>
                </a:effectLst>
              </a:rPr>
              <a:t>电商平台服务模式</a:t>
            </a:r>
          </a:p>
        </p:txBody>
      </p:sp>
    </p:spTree>
    <p:extLst>
      <p:ext uri="{BB962C8B-B14F-4D97-AF65-F5344CB8AC3E}">
        <p14:creationId xmlns:p14="http://schemas.microsoft.com/office/powerpoint/2010/main" val="20823873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lstStyle/>
          <a:p>
            <a:endParaRPr lang="zh-CN" altLang="en-US"/>
          </a:p>
        </p:txBody>
      </p:sp>
      <p:sp>
        <p:nvSpPr>
          <p:cNvPr id="3" name="副标题 2"/>
          <p:cNvSpPr>
            <a:spLocks noGrp="1"/>
          </p:cNvSpPr>
          <p:nvPr>
            <p:ph type="subTitle" idx="1"/>
          </p:nvPr>
        </p:nvSpPr>
        <p:spPr>
          <a:xfrm>
            <a:off x="1264073" y="4295564"/>
            <a:ext cx="9144000" cy="2207683"/>
          </a:xfrm>
        </p:spPr>
        <p:txBody>
          <a:bodyPr/>
          <a:lstStyle/>
          <a:p>
            <a:endParaRPr lang="zh-CN" altLang="en-US"/>
          </a:p>
        </p:txBody>
      </p:sp>
      <p:pic>
        <p:nvPicPr>
          <p:cNvPr id="5" name="图片 4" descr="未标题-1 副本"/>
          <p:cNvPicPr>
            <a:picLocks noChangeAspect="1"/>
          </p:cNvPicPr>
          <p:nvPr/>
        </p:nvPicPr>
        <p:blipFill>
          <a:blip r:embed="rId2"/>
          <a:stretch>
            <a:fillRect/>
          </a:stretch>
        </p:blipFill>
        <p:spPr>
          <a:xfrm>
            <a:off x="-27940" y="-6350"/>
            <a:ext cx="12247245" cy="6870700"/>
          </a:xfrm>
          <a:prstGeom prst="rect">
            <a:avLst/>
          </a:prstGeom>
        </p:spPr>
      </p:pic>
      <p:sp>
        <p:nvSpPr>
          <p:cNvPr id="8" name="文本框 7"/>
          <p:cNvSpPr txBox="1"/>
          <p:nvPr/>
        </p:nvSpPr>
        <p:spPr>
          <a:xfrm>
            <a:off x="4974167" y="107738"/>
            <a:ext cx="2385907" cy="1014730"/>
          </a:xfrm>
          <a:prstGeom prst="rect">
            <a:avLst/>
          </a:prstGeom>
          <a:noFill/>
        </p:spPr>
        <p:txBody>
          <a:bodyPr wrap="square" rtlCol="0">
            <a:spAutoFit/>
          </a:bodyPr>
          <a:lstStyle/>
          <a:p>
            <a:r>
              <a:rPr lang="zh-CN" altLang="zh-CN" sz="6000" b="1">
                <a:ln w="10160">
                  <a:noFill/>
                  <a:prstDash val="solid"/>
                </a:ln>
                <a:solidFill>
                  <a:schemeClr val="bg1"/>
                </a:solidFill>
                <a:effectLst>
                  <a:outerShdw blurRad="38100" dist="22860" dir="5400000" algn="tl" rotWithShape="0">
                    <a:srgbClr val="000000">
                      <a:alpha val="30000"/>
                    </a:srgbClr>
                  </a:outerShdw>
                </a:effectLst>
              </a:rPr>
              <a:t>目录</a:t>
            </a:r>
          </a:p>
        </p:txBody>
      </p:sp>
      <p:sp>
        <p:nvSpPr>
          <p:cNvPr id="18" name="文本框 17"/>
          <p:cNvSpPr txBox="1"/>
          <p:nvPr/>
        </p:nvSpPr>
        <p:spPr>
          <a:xfrm>
            <a:off x="1998980" y="2324947"/>
            <a:ext cx="3593253" cy="706755"/>
          </a:xfrm>
          <a:prstGeom prst="rect">
            <a:avLst/>
          </a:prstGeom>
          <a:noFill/>
        </p:spPr>
        <p:txBody>
          <a:bodyPr wrap="square" rtlCol="0">
            <a:spAutoFit/>
          </a:bodyPr>
          <a:lstStyle/>
          <a:p>
            <a:r>
              <a:rPr lang="zh-CN" altLang="en-US" sz="4000" b="1" dirty="0" smtClean="0">
                <a:ln w="10160">
                  <a:noFill/>
                  <a:prstDash val="solid"/>
                </a:ln>
                <a:solidFill>
                  <a:schemeClr val="bg1"/>
                </a:solidFill>
                <a:effectLst>
                  <a:outerShdw blurRad="38100" dist="22860" dir="5400000" algn="tl" rotWithShape="0">
                    <a:srgbClr val="000000">
                      <a:alpha val="30000"/>
                    </a:srgbClr>
                  </a:outerShdw>
                </a:effectLst>
              </a:rPr>
              <a:t>产品供应商</a:t>
            </a:r>
            <a:endParaRPr lang="zh-CN" altLang="zh-CN" sz="4000" b="1" dirty="0">
              <a:ln w="10160">
                <a:noFill/>
                <a:prstDash val="solid"/>
              </a:ln>
              <a:solidFill>
                <a:schemeClr val="bg1"/>
              </a:solidFill>
              <a:effectLst>
                <a:outerShdw blurRad="38100" dist="22860" dir="5400000" algn="tl" rotWithShape="0">
                  <a:srgbClr val="000000">
                    <a:alpha val="30000"/>
                  </a:srgbClr>
                </a:outerShdw>
              </a:effectLst>
            </a:endParaRPr>
          </a:p>
        </p:txBody>
      </p:sp>
      <p:sp>
        <p:nvSpPr>
          <p:cNvPr id="19" name="文本框 18"/>
          <p:cNvSpPr txBox="1"/>
          <p:nvPr/>
        </p:nvSpPr>
        <p:spPr>
          <a:xfrm>
            <a:off x="7399020" y="2352040"/>
            <a:ext cx="3593253" cy="706755"/>
          </a:xfrm>
          <a:prstGeom prst="rect">
            <a:avLst/>
          </a:prstGeom>
          <a:noFill/>
        </p:spPr>
        <p:txBody>
          <a:bodyPr wrap="square" rtlCol="0">
            <a:spAutoFit/>
          </a:bodyPr>
          <a:lstStyle/>
          <a:p>
            <a:r>
              <a:rPr lang="zh-CN" altLang="en-US" sz="4000" b="1" dirty="0" smtClean="0">
                <a:ln w="10160">
                  <a:noFill/>
                  <a:prstDash val="solid"/>
                </a:ln>
                <a:solidFill>
                  <a:schemeClr val="bg1"/>
                </a:solidFill>
                <a:effectLst>
                  <a:outerShdw blurRad="38100" dist="22860" dir="5400000" algn="tl" rotWithShape="0">
                    <a:srgbClr val="000000">
                      <a:alpha val="30000"/>
                    </a:srgbClr>
                  </a:outerShdw>
                </a:effectLst>
              </a:rPr>
              <a:t>仓储管理</a:t>
            </a:r>
            <a:endParaRPr lang="zh-CN" altLang="zh-CN" sz="4000" b="1" dirty="0">
              <a:ln w="10160">
                <a:noFill/>
                <a:prstDash val="solid"/>
              </a:ln>
              <a:solidFill>
                <a:schemeClr val="bg1"/>
              </a:solidFill>
              <a:effectLst>
                <a:outerShdw blurRad="38100" dist="22860" dir="5400000" algn="tl" rotWithShape="0">
                  <a:srgbClr val="000000">
                    <a:alpha val="30000"/>
                  </a:srgbClr>
                </a:outerShdw>
              </a:effectLst>
            </a:endParaRPr>
          </a:p>
        </p:txBody>
      </p:sp>
      <p:sp>
        <p:nvSpPr>
          <p:cNvPr id="20" name="文本框 19"/>
          <p:cNvSpPr txBox="1"/>
          <p:nvPr/>
        </p:nvSpPr>
        <p:spPr>
          <a:xfrm>
            <a:off x="7399020" y="4905587"/>
            <a:ext cx="3593253" cy="706755"/>
          </a:xfrm>
          <a:prstGeom prst="rect">
            <a:avLst/>
          </a:prstGeom>
          <a:noFill/>
        </p:spPr>
        <p:txBody>
          <a:bodyPr wrap="square" rtlCol="0">
            <a:spAutoFit/>
          </a:bodyPr>
          <a:lstStyle/>
          <a:p>
            <a:r>
              <a:rPr lang="zh-CN" altLang="en-US" sz="4000" b="1" dirty="0" smtClean="0">
                <a:ln w="10160">
                  <a:noFill/>
                  <a:prstDash val="solid"/>
                </a:ln>
                <a:solidFill>
                  <a:schemeClr val="bg1"/>
                </a:solidFill>
                <a:effectLst>
                  <a:outerShdw blurRad="38100" dist="22860" dir="5400000" algn="tl" rotWithShape="0">
                    <a:srgbClr val="000000">
                      <a:alpha val="30000"/>
                    </a:srgbClr>
                  </a:outerShdw>
                </a:effectLst>
              </a:rPr>
              <a:t>电商平台</a:t>
            </a:r>
            <a:endParaRPr lang="zh-CN" altLang="zh-CN" sz="4000" b="1" dirty="0">
              <a:ln w="10160">
                <a:noFill/>
                <a:prstDash val="solid"/>
              </a:ln>
              <a:solidFill>
                <a:schemeClr val="bg1"/>
              </a:solidFill>
              <a:effectLst>
                <a:outerShdw blurRad="38100" dist="22860" dir="5400000" algn="tl" rotWithShape="0">
                  <a:srgbClr val="000000">
                    <a:alpha val="30000"/>
                  </a:srgbClr>
                </a:outerShdw>
              </a:effectLst>
            </a:endParaRPr>
          </a:p>
        </p:txBody>
      </p:sp>
      <p:sp>
        <p:nvSpPr>
          <p:cNvPr id="21" name="文本框 20"/>
          <p:cNvSpPr txBox="1"/>
          <p:nvPr/>
        </p:nvSpPr>
        <p:spPr>
          <a:xfrm>
            <a:off x="1998980" y="4905587"/>
            <a:ext cx="3593253" cy="706755"/>
          </a:xfrm>
          <a:prstGeom prst="rect">
            <a:avLst/>
          </a:prstGeom>
          <a:noFill/>
        </p:spPr>
        <p:txBody>
          <a:bodyPr wrap="square" rtlCol="0">
            <a:spAutoFit/>
          </a:bodyPr>
          <a:lstStyle/>
          <a:p>
            <a:r>
              <a:rPr lang="zh-CN" altLang="en-US" sz="4000" b="1" dirty="0" smtClean="0">
                <a:ln w="10160">
                  <a:noFill/>
                  <a:prstDash val="solid"/>
                </a:ln>
                <a:solidFill>
                  <a:schemeClr val="bg1"/>
                </a:solidFill>
                <a:effectLst>
                  <a:outerShdw blurRad="38100" dist="22860" dir="5400000" algn="tl" rotWithShape="0">
                    <a:srgbClr val="000000">
                      <a:alpha val="30000"/>
                    </a:srgbClr>
                  </a:outerShdw>
                </a:effectLst>
              </a:rPr>
              <a:t>物流配送</a:t>
            </a:r>
            <a:endParaRPr lang="zh-CN" altLang="zh-CN" sz="4000" b="1" dirty="0">
              <a:ln w="10160">
                <a:noFill/>
                <a:prstDash val="solid"/>
              </a:ln>
              <a:solidFill>
                <a:schemeClr val="bg1"/>
              </a:solidFill>
              <a:effectLst>
                <a:outerShdw blurRad="38100" dist="22860" dir="5400000" algn="tl" rotWithShape="0">
                  <a:srgbClr val="000000">
                    <a:alpha val="30000"/>
                  </a:srgbClr>
                </a:outerShdw>
              </a:effectLst>
            </a:endParaRPr>
          </a:p>
        </p:txBody>
      </p:sp>
      <p:sp>
        <p:nvSpPr>
          <p:cNvPr id="22" name="文本框 21"/>
          <p:cNvSpPr txBox="1"/>
          <p:nvPr/>
        </p:nvSpPr>
        <p:spPr>
          <a:xfrm>
            <a:off x="4974167" y="1122680"/>
            <a:ext cx="3384973" cy="706755"/>
          </a:xfrm>
          <a:prstGeom prst="rect">
            <a:avLst/>
          </a:prstGeom>
          <a:noFill/>
        </p:spPr>
        <p:txBody>
          <a:bodyPr wrap="square" rtlCol="0">
            <a:spAutoFit/>
          </a:bodyPr>
          <a:lstStyle/>
          <a:p>
            <a:r>
              <a:rPr lang="en-US" altLang="zh-CN" sz="4000">
                <a:ln w="10160">
                  <a:noFill/>
                  <a:prstDash val="solid"/>
                </a:ln>
                <a:solidFill>
                  <a:srgbClr val="FFFFFF"/>
                </a:solidFill>
                <a:effectLst>
                  <a:outerShdw blurRad="38100" dist="22860" dir="5400000" algn="tl" rotWithShape="0">
                    <a:srgbClr val="000000">
                      <a:alpha val="30000"/>
                    </a:srgbClr>
                  </a:outerShdw>
                </a:effectLst>
              </a:rPr>
              <a:t>contents</a:t>
            </a:r>
          </a:p>
        </p:txBody>
      </p:sp>
      <p:sp>
        <p:nvSpPr>
          <p:cNvPr id="26" name="矩形 25"/>
          <p:cNvSpPr/>
          <p:nvPr/>
        </p:nvSpPr>
        <p:spPr>
          <a:xfrm rot="2700000">
            <a:off x="1273175" y="2435225"/>
            <a:ext cx="575945" cy="558800"/>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sz="100"/>
          </a:p>
        </p:txBody>
      </p:sp>
      <p:sp>
        <p:nvSpPr>
          <p:cNvPr id="13" name="文本框 12"/>
          <p:cNvSpPr txBox="1"/>
          <p:nvPr/>
        </p:nvSpPr>
        <p:spPr>
          <a:xfrm>
            <a:off x="1323975" y="2360930"/>
            <a:ext cx="474980" cy="706755"/>
          </a:xfrm>
          <a:prstGeom prst="rect">
            <a:avLst/>
          </a:prstGeom>
          <a:noFill/>
        </p:spPr>
        <p:txBody>
          <a:bodyPr wrap="square" rtlCol="0">
            <a:spAutoFit/>
          </a:bodyPr>
          <a:lstStyle/>
          <a:p>
            <a:r>
              <a:rPr lang="en-US" altLang="zh-CN" sz="4000">
                <a:solidFill>
                  <a:schemeClr val="accent1"/>
                </a:solidFill>
                <a:effectLst>
                  <a:outerShdw blurRad="38100" dist="25400" dir="5400000" algn="ctr" rotWithShape="0">
                    <a:srgbClr val="6E747A">
                      <a:alpha val="43000"/>
                    </a:srgbClr>
                  </a:outerShdw>
                </a:effectLst>
              </a:rPr>
              <a:t>1</a:t>
            </a:r>
          </a:p>
        </p:txBody>
      </p:sp>
      <p:cxnSp>
        <p:nvCxnSpPr>
          <p:cNvPr id="30" name="直接连接符 29"/>
          <p:cNvCxnSpPr/>
          <p:nvPr/>
        </p:nvCxnSpPr>
        <p:spPr>
          <a:xfrm>
            <a:off x="2075180" y="3247813"/>
            <a:ext cx="32715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2075180" y="5777653"/>
            <a:ext cx="32715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360073" y="3247813"/>
            <a:ext cx="32715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7303347" y="5777653"/>
            <a:ext cx="32715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rot="2700000">
            <a:off x="1273175" y="4979670"/>
            <a:ext cx="575945" cy="558800"/>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sz="100"/>
          </a:p>
        </p:txBody>
      </p:sp>
      <p:sp>
        <p:nvSpPr>
          <p:cNvPr id="6" name="文本框 5"/>
          <p:cNvSpPr txBox="1"/>
          <p:nvPr/>
        </p:nvSpPr>
        <p:spPr>
          <a:xfrm>
            <a:off x="1323975" y="4905375"/>
            <a:ext cx="474980" cy="706755"/>
          </a:xfrm>
          <a:prstGeom prst="rect">
            <a:avLst/>
          </a:prstGeom>
          <a:noFill/>
        </p:spPr>
        <p:txBody>
          <a:bodyPr wrap="square" rtlCol="0">
            <a:spAutoFit/>
          </a:bodyPr>
          <a:lstStyle/>
          <a:p>
            <a:r>
              <a:rPr lang="en-US" altLang="zh-CN" sz="4000">
                <a:solidFill>
                  <a:schemeClr val="accent1"/>
                </a:solidFill>
                <a:effectLst>
                  <a:outerShdw blurRad="38100" dist="25400" dir="5400000" algn="ctr" rotWithShape="0">
                    <a:srgbClr val="6E747A">
                      <a:alpha val="43000"/>
                    </a:srgbClr>
                  </a:outerShdw>
                </a:effectLst>
              </a:rPr>
              <a:t>3</a:t>
            </a:r>
          </a:p>
        </p:txBody>
      </p:sp>
      <p:sp>
        <p:nvSpPr>
          <p:cNvPr id="7" name="矩形 6"/>
          <p:cNvSpPr/>
          <p:nvPr/>
        </p:nvSpPr>
        <p:spPr>
          <a:xfrm rot="2700000">
            <a:off x="6664960" y="2426335"/>
            <a:ext cx="575945" cy="558800"/>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sz="100"/>
          </a:p>
        </p:txBody>
      </p:sp>
      <p:sp>
        <p:nvSpPr>
          <p:cNvPr id="9" name="文本框 8"/>
          <p:cNvSpPr txBox="1"/>
          <p:nvPr/>
        </p:nvSpPr>
        <p:spPr>
          <a:xfrm>
            <a:off x="6715760" y="2352040"/>
            <a:ext cx="474980" cy="706755"/>
          </a:xfrm>
          <a:prstGeom prst="rect">
            <a:avLst/>
          </a:prstGeom>
          <a:noFill/>
        </p:spPr>
        <p:txBody>
          <a:bodyPr wrap="square" rtlCol="0">
            <a:spAutoFit/>
          </a:bodyPr>
          <a:lstStyle/>
          <a:p>
            <a:r>
              <a:rPr lang="en-US" altLang="zh-CN" sz="4000">
                <a:solidFill>
                  <a:schemeClr val="accent1"/>
                </a:solidFill>
                <a:effectLst>
                  <a:outerShdw blurRad="38100" dist="25400" dir="5400000" algn="ctr" rotWithShape="0">
                    <a:srgbClr val="6E747A">
                      <a:alpha val="43000"/>
                    </a:srgbClr>
                  </a:outerShdw>
                </a:effectLst>
              </a:rPr>
              <a:t>2</a:t>
            </a:r>
          </a:p>
        </p:txBody>
      </p:sp>
      <p:sp>
        <p:nvSpPr>
          <p:cNvPr id="10" name="矩形 9"/>
          <p:cNvSpPr/>
          <p:nvPr/>
        </p:nvSpPr>
        <p:spPr>
          <a:xfrm rot="2700000">
            <a:off x="6664960" y="4980305"/>
            <a:ext cx="575945" cy="558800"/>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sz="100"/>
          </a:p>
        </p:txBody>
      </p:sp>
      <p:sp>
        <p:nvSpPr>
          <p:cNvPr id="11" name="文本框 10"/>
          <p:cNvSpPr txBox="1"/>
          <p:nvPr/>
        </p:nvSpPr>
        <p:spPr>
          <a:xfrm>
            <a:off x="6715760" y="4906010"/>
            <a:ext cx="474980" cy="706755"/>
          </a:xfrm>
          <a:prstGeom prst="rect">
            <a:avLst/>
          </a:prstGeom>
          <a:noFill/>
        </p:spPr>
        <p:txBody>
          <a:bodyPr wrap="square" rtlCol="0">
            <a:spAutoFit/>
          </a:bodyPr>
          <a:lstStyle/>
          <a:p>
            <a:r>
              <a:rPr lang="en-US" altLang="zh-CN" sz="4000">
                <a:solidFill>
                  <a:schemeClr val="accent1"/>
                </a:solidFill>
                <a:effectLst>
                  <a:outerShdw blurRad="38100" dist="25400" dir="5400000" algn="ctr" rotWithShape="0">
                    <a:srgbClr val="6E747A">
                      <a:alpha val="43000"/>
                    </a:srgbClr>
                  </a:outerShdw>
                </a:effectLst>
              </a:rPr>
              <a:t>4</a:t>
            </a:r>
          </a:p>
        </p:txBody>
      </p:sp>
    </p:spTree>
  </p:cSld>
  <p:clrMapOvr>
    <a:masterClrMapping/>
  </p:clrMapOvr>
  <p:timing>
    <p:tnLst>
      <p:par>
        <p:cTn id="1" dur="indefinite" restart="never" nodeType="tmRoot"/>
      </p:par>
    </p:tnLst>
    <p:bldLst>
      <p:bldP spid="2" grpId="1"/>
      <p:bldP spid="3" grpId="1" build="p"/>
      <p:bldP spid="8" grpId="1"/>
      <p:bldP spid="18" grpId="1"/>
      <p:bldP spid="19" grpId="1"/>
      <p:bldP spid="20" grpId="1"/>
      <p:bldP spid="21" grpId="1"/>
      <p:bldP spid="22" grpId="1"/>
      <p:bldP spid="26" grpId="1" animBg="1"/>
      <p:bldP spid="13"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07035" y="276225"/>
            <a:ext cx="11410315" cy="6305550"/>
          </a:xfrm>
          <a:prstGeom prst="roundRect">
            <a:avLst/>
          </a:prstGeom>
          <a:solidFill>
            <a:schemeClr val="accent3">
              <a:alpha val="71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CN" sz="100"/>
              <a:t>1</a:t>
            </a:r>
          </a:p>
        </p:txBody>
      </p:sp>
      <p:sp>
        <p:nvSpPr>
          <p:cNvPr id="17411" name="文本框 5"/>
          <p:cNvSpPr txBox="1"/>
          <p:nvPr/>
        </p:nvSpPr>
        <p:spPr>
          <a:xfrm>
            <a:off x="5199062" y="2078038"/>
            <a:ext cx="5649465" cy="461665"/>
          </a:xfrm>
          <a:prstGeom prst="rect">
            <a:avLst/>
          </a:prstGeom>
          <a:noFill/>
          <a:ln w="9525">
            <a:noFill/>
          </a:ln>
        </p:spPr>
        <p:txBody>
          <a:bodyPr wrap="square" anchor="t">
            <a:spAutoFit/>
          </a:bodyPr>
          <a:lstStyle/>
          <a:p>
            <a:r>
              <a:rPr lang="zh-CN" altLang="en-US" sz="2400" b="1" dirty="0" smtClean="0">
                <a:solidFill>
                  <a:schemeClr val="accent5">
                    <a:lumMod val="25000"/>
                  </a:schemeClr>
                </a:solidFill>
              </a:rPr>
              <a:t>       </a:t>
            </a:r>
            <a:endParaRPr lang="zh-CN" altLang="zh-CN" sz="2400" b="1" dirty="0">
              <a:solidFill>
                <a:schemeClr val="accent5">
                  <a:lumMod val="25000"/>
                </a:schemeClr>
              </a:solidFill>
            </a:endParaRPr>
          </a:p>
        </p:txBody>
      </p:sp>
      <p:sp>
        <p:nvSpPr>
          <p:cNvPr id="3" name="矩形 2"/>
          <p:cNvSpPr/>
          <p:nvPr/>
        </p:nvSpPr>
        <p:spPr>
          <a:xfrm>
            <a:off x="5015880" y="427311"/>
            <a:ext cx="1576073" cy="923330"/>
          </a:xfrm>
          <a:prstGeom prst="rect">
            <a:avLst/>
          </a:prstGeom>
          <a:noFill/>
        </p:spPr>
        <p:txBody>
          <a:bodyPr wrap="none" lIns="91440" tIns="45720" rIns="91440" bIns="45720">
            <a:spAutoFit/>
          </a:bodyPr>
          <a:lstStyle/>
          <a:p>
            <a:pPr algn="ctr"/>
            <a:r>
              <a:rPr lang="zh-CN" altLang="en-US" sz="5400" b="1" cap="none" spc="0" dirty="0" smtClean="0">
                <a:ln w="19050">
                  <a:solidFill>
                    <a:schemeClr val="tx2">
                      <a:tint val="1000"/>
                    </a:schemeClr>
                  </a:solidFill>
                  <a:prstDash val="solid"/>
                </a:ln>
                <a:solidFill>
                  <a:schemeClr val="accent5">
                    <a:lumMod val="50000"/>
                  </a:schemeClr>
                </a:solidFill>
                <a:effectLst>
                  <a:outerShdw blurRad="50000" dist="50800" dir="7500000" algn="tl">
                    <a:srgbClr val="000000">
                      <a:shade val="5000"/>
                      <a:alpha val="35000"/>
                    </a:srgbClr>
                  </a:outerShdw>
                </a:effectLst>
              </a:rPr>
              <a:t>总结</a:t>
            </a:r>
            <a:endParaRPr lang="zh-CN" altLang="en-US" sz="5400" b="1" cap="none" spc="0" dirty="0">
              <a:ln w="19050">
                <a:solidFill>
                  <a:schemeClr val="tx2">
                    <a:tint val="1000"/>
                  </a:schemeClr>
                </a:solidFill>
                <a:prstDash val="solid"/>
              </a:ln>
              <a:solidFill>
                <a:schemeClr val="accent5">
                  <a:lumMod val="50000"/>
                </a:schemeClr>
              </a:solidFill>
              <a:effectLst>
                <a:outerShdw blurRad="50000" dist="50800" dir="7500000" algn="tl">
                  <a:srgbClr val="000000">
                    <a:shade val="5000"/>
                    <a:alpha val="35000"/>
                  </a:srgbClr>
                </a:outerShdw>
              </a:effectLst>
            </a:endParaRPr>
          </a:p>
        </p:txBody>
      </p:sp>
      <p:pic>
        <p:nvPicPr>
          <p:cNvPr id="8" name="Picture 2" descr="http://5b0988e595225.cdn.sohucs.com/images/20200114/5d5a98d552e1455ea18146ba410d89ba.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896200" y="3645024"/>
            <a:ext cx="4114028" cy="245296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911424" y="1318796"/>
            <a:ext cx="7560840" cy="4355038"/>
          </a:xfrm>
          <a:prstGeom prst="rect">
            <a:avLst/>
          </a:prstGeom>
          <a:noFill/>
        </p:spPr>
        <p:txBody>
          <a:bodyPr wrap="square" rtlCol="0">
            <a:spAutoFit/>
          </a:bodyPr>
          <a:lstStyle/>
          <a:p>
            <a:r>
              <a:rPr lang="zh-CN" altLang="en-US" sz="2400" dirty="0" smtClean="0">
                <a:solidFill>
                  <a:schemeClr val="accent5">
                    <a:lumMod val="25000"/>
                  </a:schemeClr>
                </a:solidFill>
              </a:rPr>
              <a:t>       </a:t>
            </a:r>
            <a:r>
              <a:rPr lang="zh-CN" altLang="en-US" sz="2300" b="1" dirty="0" smtClean="0">
                <a:solidFill>
                  <a:schemeClr val="accent5">
                    <a:lumMod val="25000"/>
                  </a:schemeClr>
                </a:solidFill>
              </a:rPr>
              <a:t>随</a:t>
            </a:r>
            <a:r>
              <a:rPr lang="zh-CN" altLang="en-US" sz="2300" b="1" dirty="0">
                <a:solidFill>
                  <a:schemeClr val="accent5">
                    <a:lumMod val="25000"/>
                  </a:schemeClr>
                </a:solidFill>
              </a:rPr>
              <a:t>着唯品会招股书的披露</a:t>
            </a:r>
            <a:r>
              <a:rPr lang="en-US" altLang="zh-CN" sz="2300" b="1" dirty="0">
                <a:solidFill>
                  <a:schemeClr val="accent5">
                    <a:lumMod val="25000"/>
                  </a:schemeClr>
                </a:solidFill>
              </a:rPr>
              <a:t>,</a:t>
            </a:r>
            <a:r>
              <a:rPr lang="zh-CN" altLang="en-US" sz="2300" b="1" dirty="0">
                <a:solidFill>
                  <a:schemeClr val="accent5">
                    <a:lumMod val="25000"/>
                  </a:schemeClr>
                </a:solidFill>
              </a:rPr>
              <a:t>这家电商业后起之秀的高成长性</a:t>
            </a:r>
            <a:r>
              <a:rPr lang="en-US" altLang="zh-CN" sz="2300" b="1" dirty="0">
                <a:solidFill>
                  <a:schemeClr val="accent5">
                    <a:lumMod val="25000"/>
                  </a:schemeClr>
                </a:solidFill>
              </a:rPr>
              <a:t>,</a:t>
            </a:r>
            <a:r>
              <a:rPr lang="zh-CN" altLang="en-US" sz="2300" b="1" dirty="0">
                <a:solidFill>
                  <a:schemeClr val="accent5">
                    <a:lumMod val="25000"/>
                  </a:schemeClr>
                </a:solidFill>
              </a:rPr>
              <a:t>让人领悟到了电子商务新模式的魅力。可能我们将目光更多地聚焦在了阿里巴巴、京东商城、当当网、凡客等这些“大而全”的电商身上</a:t>
            </a:r>
            <a:r>
              <a:rPr lang="en-US" altLang="zh-CN" sz="2300" b="1" dirty="0">
                <a:solidFill>
                  <a:schemeClr val="accent5">
                    <a:lumMod val="25000"/>
                  </a:schemeClr>
                </a:solidFill>
              </a:rPr>
              <a:t>,</a:t>
            </a:r>
            <a:r>
              <a:rPr lang="zh-CN" altLang="en-US" sz="2300" b="1" dirty="0">
                <a:solidFill>
                  <a:schemeClr val="accent5">
                    <a:lumMod val="25000"/>
                  </a:schemeClr>
                </a:solidFill>
              </a:rPr>
              <a:t>它们的业绩确实骄人。然而奢侈网购还只是一个小众市场。目前国内仅有</a:t>
            </a:r>
            <a:r>
              <a:rPr lang="en-US" altLang="zh-CN" sz="2300" b="1" dirty="0">
                <a:solidFill>
                  <a:schemeClr val="accent5">
                    <a:lumMod val="25000"/>
                  </a:schemeClr>
                </a:solidFill>
              </a:rPr>
              <a:t>1%</a:t>
            </a:r>
            <a:r>
              <a:rPr lang="zh-CN" altLang="en-US" sz="2300" b="1" dirty="0">
                <a:solidFill>
                  <a:schemeClr val="accent5">
                    <a:lumMod val="25000"/>
                  </a:schemeClr>
                </a:solidFill>
              </a:rPr>
              <a:t>为奢侈品网购用户。国内外电商争相抢夺一块原本并不大的蛋糕</a:t>
            </a:r>
            <a:r>
              <a:rPr lang="en-US" altLang="zh-CN" sz="2300" b="1" dirty="0">
                <a:solidFill>
                  <a:schemeClr val="accent5">
                    <a:lumMod val="25000"/>
                  </a:schemeClr>
                </a:solidFill>
              </a:rPr>
              <a:t>,</a:t>
            </a:r>
            <a:r>
              <a:rPr lang="zh-CN" altLang="en-US" sz="2300" b="1" dirty="0">
                <a:solidFill>
                  <a:schemeClr val="accent5">
                    <a:lumMod val="25000"/>
                  </a:schemeClr>
                </a:solidFill>
              </a:rPr>
              <a:t>不谈吃饱光为吃上一小口也得奋力一搏。那么</a:t>
            </a:r>
            <a:r>
              <a:rPr lang="en-US" altLang="zh-CN" sz="2300" b="1" dirty="0">
                <a:solidFill>
                  <a:schemeClr val="accent5">
                    <a:lumMod val="25000"/>
                  </a:schemeClr>
                </a:solidFill>
              </a:rPr>
              <a:t>,</a:t>
            </a:r>
            <a:r>
              <a:rPr lang="zh-CN" altLang="en-US" sz="2300" b="1" dirty="0">
                <a:solidFill>
                  <a:schemeClr val="accent5">
                    <a:lumMod val="25000"/>
                  </a:schemeClr>
                </a:solidFill>
              </a:rPr>
              <a:t>随着这一代电商的做大做强”</a:t>
            </a:r>
            <a:r>
              <a:rPr lang="en-US" altLang="zh-CN" sz="2300" b="1" dirty="0">
                <a:solidFill>
                  <a:schemeClr val="accent5">
                    <a:lumMod val="25000"/>
                  </a:schemeClr>
                </a:solidFill>
              </a:rPr>
              <a:t>,</a:t>
            </a:r>
            <a:r>
              <a:rPr lang="zh-CN" altLang="en-US" sz="2300" b="1" dirty="0">
                <a:solidFill>
                  <a:schemeClr val="accent5">
                    <a:lumMod val="25000"/>
                  </a:schemeClr>
                </a:solidFill>
              </a:rPr>
              <a:t>这个领域是否还有令人耳目一新的创新故事</a:t>
            </a:r>
            <a:r>
              <a:rPr lang="en-US" altLang="zh-CN" sz="2300" b="1" dirty="0">
                <a:solidFill>
                  <a:schemeClr val="accent5">
                    <a:lumMod val="25000"/>
                  </a:schemeClr>
                </a:solidFill>
              </a:rPr>
              <a:t>?</a:t>
            </a:r>
            <a:r>
              <a:rPr lang="zh-CN" altLang="en-US" sz="2300" b="1" dirty="0">
                <a:solidFill>
                  <a:schemeClr val="accent5">
                    <a:lumMod val="25000"/>
                  </a:schemeClr>
                </a:solidFill>
              </a:rPr>
              <a:t>是否还有新的盈利模式</a:t>
            </a:r>
            <a:r>
              <a:rPr lang="en-US" altLang="zh-CN" sz="2300" b="1" dirty="0">
                <a:solidFill>
                  <a:schemeClr val="accent5">
                    <a:lumMod val="25000"/>
                  </a:schemeClr>
                </a:solidFill>
              </a:rPr>
              <a:t>?</a:t>
            </a:r>
            <a:r>
              <a:rPr lang="zh-CN" altLang="en-US" sz="2300" b="1" dirty="0">
                <a:solidFill>
                  <a:schemeClr val="accent5">
                    <a:lumMod val="25000"/>
                  </a:schemeClr>
                </a:solidFill>
              </a:rPr>
              <a:t>答案是肯定的。这组专题在梳理更加聚焦细分领域的电商的同时</a:t>
            </a:r>
            <a:r>
              <a:rPr lang="en-US" altLang="zh-CN" sz="2300" b="1" dirty="0">
                <a:solidFill>
                  <a:schemeClr val="accent5">
                    <a:lumMod val="25000"/>
                  </a:schemeClr>
                </a:solidFill>
              </a:rPr>
              <a:t>,</a:t>
            </a:r>
            <a:r>
              <a:rPr lang="zh-CN" altLang="en-US" sz="2300" b="1" dirty="0">
                <a:solidFill>
                  <a:schemeClr val="accent5">
                    <a:lumMod val="25000"/>
                  </a:schemeClr>
                </a:solidFill>
              </a:rPr>
              <a:t>也揭示了一个道理</a:t>
            </a:r>
            <a:r>
              <a:rPr lang="en-US" altLang="zh-CN" sz="2300" b="1" dirty="0">
                <a:solidFill>
                  <a:schemeClr val="accent5">
                    <a:lumMod val="25000"/>
                  </a:schemeClr>
                </a:solidFill>
              </a:rPr>
              <a:t>,</a:t>
            </a:r>
            <a:r>
              <a:rPr lang="zh-CN" altLang="en-US" sz="2300" b="1" dirty="0">
                <a:solidFill>
                  <a:schemeClr val="accent5">
                    <a:lumMod val="25000"/>
                  </a:schemeClr>
                </a:solidFill>
              </a:rPr>
              <a:t>不能“大而全”</a:t>
            </a:r>
            <a:r>
              <a:rPr lang="en-US" altLang="zh-CN" sz="2300" b="1" dirty="0">
                <a:solidFill>
                  <a:schemeClr val="accent5">
                    <a:lumMod val="25000"/>
                  </a:schemeClr>
                </a:solidFill>
              </a:rPr>
              <a:t>,</a:t>
            </a:r>
            <a:r>
              <a:rPr lang="zh-CN" altLang="en-US" sz="2300" b="1" dirty="0">
                <a:solidFill>
                  <a:schemeClr val="accent5">
                    <a:lumMod val="25000"/>
                  </a:schemeClr>
                </a:solidFill>
              </a:rPr>
              <a:t>就要“小而美”</a:t>
            </a:r>
            <a:r>
              <a:rPr lang="en-US" altLang="zh-CN" sz="2300" b="1" dirty="0">
                <a:solidFill>
                  <a:schemeClr val="accent5">
                    <a:lumMod val="25000"/>
                  </a:schemeClr>
                </a:solidFill>
              </a:rPr>
              <a:t>,</a:t>
            </a:r>
            <a:r>
              <a:rPr lang="zh-CN" altLang="en-US" sz="2300" b="1" dirty="0">
                <a:solidFill>
                  <a:schemeClr val="accent5">
                    <a:lumMod val="25000"/>
                  </a:schemeClr>
                </a:solidFill>
              </a:rPr>
              <a:t>某种意义上讲</a:t>
            </a:r>
            <a:r>
              <a:rPr lang="en-US" altLang="zh-CN" sz="2300" b="1" dirty="0">
                <a:solidFill>
                  <a:schemeClr val="accent5">
                    <a:lumMod val="25000"/>
                  </a:schemeClr>
                </a:solidFill>
              </a:rPr>
              <a:t>,“</a:t>
            </a:r>
            <a:r>
              <a:rPr lang="zh-CN" altLang="en-US" sz="2300" b="1" dirty="0">
                <a:solidFill>
                  <a:schemeClr val="accent5">
                    <a:lumMod val="25000"/>
                  </a:schemeClr>
                </a:solidFill>
              </a:rPr>
              <a:t>小而美”才是电子商务的精髓所在</a:t>
            </a:r>
            <a:r>
              <a:rPr lang="en-US" altLang="zh-CN" sz="2300" b="1" dirty="0">
                <a:solidFill>
                  <a:schemeClr val="accent5">
                    <a:lumMod val="25000"/>
                  </a:schemeClr>
                </a:solidFill>
              </a:rPr>
              <a:t>,</a:t>
            </a:r>
            <a:r>
              <a:rPr lang="zh-CN" altLang="en-US" sz="2300" b="1" dirty="0">
                <a:solidFill>
                  <a:schemeClr val="accent5">
                    <a:lumMod val="25000"/>
                  </a:schemeClr>
                </a:solidFill>
              </a:rPr>
              <a:t>魅力所存。</a:t>
            </a:r>
          </a:p>
        </p:txBody>
      </p:sp>
    </p:spTree>
    <p:extLst>
      <p:ext uri="{BB962C8B-B14F-4D97-AF65-F5344CB8AC3E}">
        <p14:creationId xmlns:p14="http://schemas.microsoft.com/office/powerpoint/2010/main" val="15564016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07035" y="276225"/>
            <a:ext cx="11410315" cy="6305550"/>
          </a:xfrm>
          <a:prstGeom prst="roundRect">
            <a:avLst/>
          </a:prstGeom>
          <a:solidFill>
            <a:schemeClr val="accent3">
              <a:alpha val="71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CN" sz="100"/>
              <a:t>1</a:t>
            </a:r>
          </a:p>
        </p:txBody>
      </p:sp>
      <p:pic>
        <p:nvPicPr>
          <p:cNvPr id="9218" name="Picture 2" descr="C:\Users\Administrator\Desktop\唯品会物流视频.png">
            <a:hlinkClick r:id="rId2" action="ppaction://hlinkfil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9616" y="2321496"/>
            <a:ext cx="6624736" cy="3717213"/>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3523820" y="908720"/>
            <a:ext cx="5144358" cy="923330"/>
          </a:xfrm>
          <a:prstGeom prst="rect">
            <a:avLst/>
          </a:prstGeom>
          <a:noFill/>
        </p:spPr>
        <p:txBody>
          <a:bodyPr wrap="none" lIns="91440" tIns="45720" rIns="91440" bIns="45720">
            <a:spAutoFit/>
          </a:bodyPr>
          <a:lstStyle/>
          <a:p>
            <a:pPr algn="ctr"/>
            <a:r>
              <a:rPr lang="zh-CN" altLang="en-US" sz="5400" b="1" cap="none"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唯品会物流视频</a:t>
            </a:r>
            <a:endParaRPr lang="zh-CN" altLang="en-US" sz="54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Tree>
    <p:extLst>
      <p:ext uri="{BB962C8B-B14F-4D97-AF65-F5344CB8AC3E}">
        <p14:creationId xmlns:p14="http://schemas.microsoft.com/office/powerpoint/2010/main" val="28302248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3073"/>
          <p:cNvSpPr>
            <a:spLocks noGrp="1"/>
          </p:cNvSpPr>
          <p:nvPr>
            <p:ph type="ctrTitle"/>
          </p:nvPr>
        </p:nvSpPr>
        <p:spPr>
          <a:xfrm>
            <a:off x="914400" y="1697567"/>
            <a:ext cx="10363200" cy="1960033"/>
          </a:xfrm>
        </p:spPr>
        <p:txBody>
          <a:bodyPr anchor="ctr"/>
          <a:lstStyle/>
          <a:p>
            <a:pPr defTabSz="914400">
              <a:buClrTx/>
              <a:buSzTx/>
              <a:buFontTx/>
            </a:pPr>
            <a:r>
              <a:rPr lang="en-US" sz="5865" kern="1200" baseline="0">
                <a:latin typeface="Arial" charset="0"/>
                <a:ea typeface="宋体" charset="-122"/>
              </a:rPr>
              <a:t>t</a:t>
            </a:r>
          </a:p>
        </p:txBody>
      </p:sp>
      <p:sp>
        <p:nvSpPr>
          <p:cNvPr id="3075" name="副标题 3074"/>
          <p:cNvSpPr>
            <a:spLocks noGrp="1"/>
          </p:cNvSpPr>
          <p:nvPr>
            <p:ph type="subTitle" idx="1"/>
          </p:nvPr>
        </p:nvSpPr>
        <p:spPr>
          <a:xfrm>
            <a:off x="1828800" y="4038600"/>
            <a:ext cx="8534400" cy="2336800"/>
          </a:xfrm>
        </p:spPr>
        <p:txBody>
          <a:bodyPr/>
          <a:lstStyle/>
          <a:p>
            <a:pPr defTabSz="914400">
              <a:buClrTx/>
              <a:buSzTx/>
              <a:buFontTx/>
            </a:pPr>
            <a:endParaRPr sz="4265" kern="1200" baseline="0">
              <a:latin typeface="Arial" charset="0"/>
              <a:ea typeface="宋体" charset="-122"/>
            </a:endParaRPr>
          </a:p>
        </p:txBody>
      </p:sp>
      <p:pic>
        <p:nvPicPr>
          <p:cNvPr id="2" name="图片 1" descr="未标题-1 副本"/>
          <p:cNvPicPr>
            <a:picLocks noChangeAspect="1"/>
          </p:cNvPicPr>
          <p:nvPr/>
        </p:nvPicPr>
        <p:blipFill>
          <a:blip r:embed="rId3"/>
          <a:stretch>
            <a:fillRect/>
          </a:stretch>
        </p:blipFill>
        <p:spPr>
          <a:xfrm>
            <a:off x="-22860" y="-11430"/>
            <a:ext cx="12216765" cy="6880225"/>
          </a:xfrm>
          <a:prstGeom prst="rect">
            <a:avLst/>
          </a:prstGeom>
        </p:spPr>
      </p:pic>
      <p:sp>
        <p:nvSpPr>
          <p:cNvPr id="3" name="矩形 2"/>
          <p:cNvSpPr/>
          <p:nvPr/>
        </p:nvSpPr>
        <p:spPr>
          <a:xfrm>
            <a:off x="-22860" y="1770380"/>
            <a:ext cx="12216765" cy="3456305"/>
          </a:xfrm>
          <a:prstGeom prst="rect">
            <a:avLst/>
          </a:prstGeom>
          <a:solidFill>
            <a:schemeClr val="accent3">
              <a:alpha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ltLang="zh-CN" sz="100"/>
          </a:p>
        </p:txBody>
      </p:sp>
      <p:sp>
        <p:nvSpPr>
          <p:cNvPr id="4" name="椭圆 3"/>
          <p:cNvSpPr/>
          <p:nvPr/>
        </p:nvSpPr>
        <p:spPr>
          <a:xfrm>
            <a:off x="2902373" y="2755053"/>
            <a:ext cx="1485900" cy="1485900"/>
          </a:xfrm>
          <a:prstGeom prst="ellipse">
            <a:avLst/>
          </a:prstGeom>
          <a:solidFill>
            <a:srgbClr val="9FC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65" b="1"/>
          </a:p>
        </p:txBody>
      </p:sp>
      <p:sp>
        <p:nvSpPr>
          <p:cNvPr id="5" name="椭圆 4"/>
          <p:cNvSpPr/>
          <p:nvPr/>
        </p:nvSpPr>
        <p:spPr>
          <a:xfrm>
            <a:off x="4551680" y="2744047"/>
            <a:ext cx="1485900" cy="1485900"/>
          </a:xfrm>
          <a:prstGeom prst="ellipse">
            <a:avLst/>
          </a:prstGeom>
          <a:solidFill>
            <a:srgbClr val="A6C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65" b="1"/>
          </a:p>
        </p:txBody>
      </p:sp>
      <p:sp>
        <p:nvSpPr>
          <p:cNvPr id="6" name="椭圆 5"/>
          <p:cNvSpPr/>
          <p:nvPr/>
        </p:nvSpPr>
        <p:spPr>
          <a:xfrm>
            <a:off x="6201833" y="2744047"/>
            <a:ext cx="1485900" cy="1485900"/>
          </a:xfrm>
          <a:prstGeom prst="ellipse">
            <a:avLst/>
          </a:prstGeom>
          <a:solidFill>
            <a:srgbClr val="ADCF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65" b="1"/>
          </a:p>
        </p:txBody>
      </p:sp>
      <p:sp>
        <p:nvSpPr>
          <p:cNvPr id="7" name="椭圆 6"/>
          <p:cNvSpPr/>
          <p:nvPr/>
        </p:nvSpPr>
        <p:spPr>
          <a:xfrm>
            <a:off x="7831667" y="2755053"/>
            <a:ext cx="1485900" cy="1485900"/>
          </a:xfrm>
          <a:prstGeom prst="ellipse">
            <a:avLst/>
          </a:prstGeom>
          <a:solidFill>
            <a:srgbClr val="B4CF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65" b="1"/>
          </a:p>
        </p:txBody>
      </p:sp>
      <p:sp>
        <p:nvSpPr>
          <p:cNvPr id="8" name="文本框 7"/>
          <p:cNvSpPr txBox="1"/>
          <p:nvPr/>
        </p:nvSpPr>
        <p:spPr>
          <a:xfrm>
            <a:off x="3120813" y="2924387"/>
            <a:ext cx="1240367" cy="1116965"/>
          </a:xfrm>
          <a:prstGeom prst="rect">
            <a:avLst/>
          </a:prstGeom>
          <a:noFill/>
        </p:spPr>
        <p:txBody>
          <a:bodyPr wrap="square" rtlCol="0">
            <a:spAutoFit/>
          </a:bodyPr>
          <a:lstStyle/>
          <a:p>
            <a:r>
              <a:rPr lang="zh-CN" altLang="zh-CN" sz="6665" b="1">
                <a:ln w="10160">
                  <a:noFill/>
                  <a:prstDash val="solid"/>
                </a:ln>
                <a:solidFill>
                  <a:schemeClr val="bg1"/>
                </a:solidFill>
                <a:effectLst>
                  <a:outerShdw blurRad="38100" dist="22860" dir="5400000" algn="tl" rotWithShape="0">
                    <a:srgbClr val="000000">
                      <a:alpha val="30000"/>
                    </a:srgbClr>
                  </a:outerShdw>
                </a:effectLst>
              </a:rPr>
              <a:t>谢</a:t>
            </a:r>
            <a:r>
              <a:rPr lang="en-US" altLang="zh-CN" sz="6665" b="1">
                <a:ln w="10160">
                  <a:noFill/>
                  <a:prstDash val="solid"/>
                </a:ln>
                <a:solidFill>
                  <a:schemeClr val="bg1"/>
                </a:solidFill>
                <a:effectLst>
                  <a:outerShdw blurRad="38100" dist="22860" dir="5400000" algn="tl" rotWithShape="0">
                    <a:srgbClr val="000000">
                      <a:alpha val="30000"/>
                    </a:srgbClr>
                  </a:outerShdw>
                </a:effectLst>
              </a:rPr>
              <a:t>	</a:t>
            </a:r>
          </a:p>
        </p:txBody>
      </p:sp>
      <p:sp>
        <p:nvSpPr>
          <p:cNvPr id="9" name="文本框 8"/>
          <p:cNvSpPr txBox="1"/>
          <p:nvPr/>
        </p:nvSpPr>
        <p:spPr>
          <a:xfrm>
            <a:off x="4770120" y="2924387"/>
            <a:ext cx="1240367" cy="1116965"/>
          </a:xfrm>
          <a:prstGeom prst="rect">
            <a:avLst/>
          </a:prstGeom>
          <a:noFill/>
        </p:spPr>
        <p:txBody>
          <a:bodyPr wrap="square" rtlCol="0">
            <a:spAutoFit/>
          </a:bodyPr>
          <a:lstStyle/>
          <a:p>
            <a:r>
              <a:rPr lang="zh-CN" altLang="zh-CN" sz="6665" b="1">
                <a:ln w="10160">
                  <a:noFill/>
                  <a:prstDash val="solid"/>
                </a:ln>
                <a:solidFill>
                  <a:schemeClr val="bg1"/>
                </a:solidFill>
                <a:effectLst>
                  <a:outerShdw blurRad="38100" dist="22860" dir="5400000" algn="tl" rotWithShape="0">
                    <a:srgbClr val="000000">
                      <a:alpha val="30000"/>
                    </a:srgbClr>
                  </a:outerShdw>
                </a:effectLst>
              </a:rPr>
              <a:t>谢</a:t>
            </a:r>
          </a:p>
        </p:txBody>
      </p:sp>
      <p:sp>
        <p:nvSpPr>
          <p:cNvPr id="10" name="文本框 9"/>
          <p:cNvSpPr txBox="1"/>
          <p:nvPr/>
        </p:nvSpPr>
        <p:spPr>
          <a:xfrm>
            <a:off x="6420273" y="2924387"/>
            <a:ext cx="1240367" cy="1116965"/>
          </a:xfrm>
          <a:prstGeom prst="rect">
            <a:avLst/>
          </a:prstGeom>
          <a:noFill/>
        </p:spPr>
        <p:txBody>
          <a:bodyPr wrap="square" rtlCol="0">
            <a:spAutoFit/>
          </a:bodyPr>
          <a:lstStyle/>
          <a:p>
            <a:r>
              <a:rPr lang="zh-CN" altLang="zh-CN" sz="6665" b="1">
                <a:ln w="10160">
                  <a:noFill/>
                  <a:prstDash val="solid"/>
                </a:ln>
                <a:solidFill>
                  <a:schemeClr val="bg1"/>
                </a:solidFill>
                <a:effectLst>
                  <a:outerShdw blurRad="38100" dist="22860" dir="5400000" algn="tl" rotWithShape="0">
                    <a:srgbClr val="000000">
                      <a:alpha val="30000"/>
                    </a:srgbClr>
                  </a:outerShdw>
                </a:effectLst>
              </a:rPr>
              <a:t>观</a:t>
            </a:r>
          </a:p>
        </p:txBody>
      </p:sp>
      <p:sp>
        <p:nvSpPr>
          <p:cNvPr id="11" name="文本框 10"/>
          <p:cNvSpPr txBox="1"/>
          <p:nvPr/>
        </p:nvSpPr>
        <p:spPr>
          <a:xfrm>
            <a:off x="8058150" y="2921635"/>
            <a:ext cx="1165225" cy="1116965"/>
          </a:xfrm>
          <a:prstGeom prst="rect">
            <a:avLst/>
          </a:prstGeom>
          <a:noFill/>
        </p:spPr>
        <p:txBody>
          <a:bodyPr wrap="square" rtlCol="0">
            <a:spAutoFit/>
          </a:bodyPr>
          <a:lstStyle/>
          <a:p>
            <a:r>
              <a:rPr lang="zh-CN" altLang="zh-CN" sz="6665" b="1">
                <a:ln w="10160">
                  <a:noFill/>
                  <a:prstDash val="solid"/>
                </a:ln>
                <a:solidFill>
                  <a:schemeClr val="bg1"/>
                </a:solidFill>
                <a:effectLst>
                  <a:outerShdw blurRad="38100" dist="22860" dir="5400000" algn="tl" rotWithShape="0">
                    <a:srgbClr val="000000">
                      <a:alpha val="30000"/>
                    </a:srgbClr>
                  </a:outerShdw>
                </a:effectLst>
              </a:rPr>
              <a:t>看</a:t>
            </a:r>
          </a:p>
        </p:txBody>
      </p:sp>
    </p:spTree>
  </p:cSld>
  <p:clrMapOvr>
    <a:masterClrMapping/>
  </p:clrMapOvr>
  <p:timing>
    <p:tnLst>
      <p:par>
        <p:cTn id="1" dur="indefinite" restart="never" nodeType="tmRoot"/>
      </p:par>
    </p:tnLst>
    <p:bldLst>
      <p:bldP spid="3074" grpId="1"/>
      <p:bldP spid="4" grpId="1" animBg="1"/>
      <p:bldP spid="5" grpId="1" animBg="1"/>
      <p:bldP spid="6" grpId="1" animBg="1"/>
      <p:bldP spid="7" grpId="1" animBg="1"/>
      <p:bldP spid="8" grpId="1"/>
      <p:bldP spid="9" grpId="1"/>
      <p:bldP spid="10" grpId="1"/>
      <p:bldP spid="11"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1750" y="1758315"/>
            <a:ext cx="12248515" cy="3456305"/>
          </a:xfrm>
          <a:prstGeom prst="rect">
            <a:avLst/>
          </a:prstGeom>
          <a:solidFill>
            <a:schemeClr val="accent3">
              <a:alpha val="7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ltLang="zh-CN" sz="100"/>
          </a:p>
        </p:txBody>
      </p:sp>
      <p:sp>
        <p:nvSpPr>
          <p:cNvPr id="9" name="文本框 8"/>
          <p:cNvSpPr txBox="1"/>
          <p:nvPr/>
        </p:nvSpPr>
        <p:spPr>
          <a:xfrm>
            <a:off x="4004733" y="3753273"/>
            <a:ext cx="4377267" cy="912495"/>
          </a:xfrm>
          <a:prstGeom prst="rect">
            <a:avLst/>
          </a:prstGeom>
          <a:noFill/>
        </p:spPr>
        <p:txBody>
          <a:bodyPr wrap="square" rtlCol="0">
            <a:spAutoFit/>
          </a:bodyPr>
          <a:lstStyle/>
          <a:p>
            <a:pPr algn="ctr"/>
            <a:r>
              <a:rPr lang="zh-CN" altLang="en-US" sz="5335" b="1" dirty="0" smtClean="0">
                <a:solidFill>
                  <a:srgbClr val="9ACDC1"/>
                </a:solidFill>
                <a:effectLst>
                  <a:outerShdw blurRad="38100" dist="38100" dir="2700000" algn="tl">
                    <a:srgbClr val="000000">
                      <a:alpha val="43137"/>
                    </a:srgbClr>
                  </a:outerShdw>
                </a:effectLst>
              </a:rPr>
              <a:t>产品供应商</a:t>
            </a:r>
            <a:endParaRPr lang="zh-CN" altLang="zh-CN" sz="5335" b="1" dirty="0">
              <a:solidFill>
                <a:srgbClr val="9ACDC1"/>
              </a:solidFill>
              <a:effectLst>
                <a:outerShdw blurRad="38100" dist="38100" dir="2700000" algn="tl">
                  <a:srgbClr val="000000">
                    <a:alpha val="43137"/>
                  </a:srgbClr>
                </a:outerShdw>
              </a:effectLst>
            </a:endParaRPr>
          </a:p>
        </p:txBody>
      </p:sp>
      <p:sp>
        <p:nvSpPr>
          <p:cNvPr id="8" name="文本框 7"/>
          <p:cNvSpPr txBox="1"/>
          <p:nvPr/>
        </p:nvSpPr>
        <p:spPr>
          <a:xfrm>
            <a:off x="4380653" y="2214880"/>
            <a:ext cx="3625427" cy="1116965"/>
          </a:xfrm>
          <a:prstGeom prst="rect">
            <a:avLst/>
          </a:prstGeom>
          <a:noFill/>
        </p:spPr>
        <p:txBody>
          <a:bodyPr wrap="square" rtlCol="0">
            <a:spAutoFit/>
          </a:bodyPr>
          <a:lstStyle/>
          <a:p>
            <a:r>
              <a:rPr lang="en-US" altLang="zh-CN" sz="6665" b="1">
                <a:solidFill>
                  <a:srgbClr val="9ACDC1"/>
                </a:solidFill>
                <a:effectLst>
                  <a:outerShdw blurRad="38100" dist="25400" dir="5400000" algn="ctr" rotWithShape="0">
                    <a:srgbClr val="6E747A">
                      <a:alpha val="43000"/>
                    </a:srgbClr>
                  </a:outerShdw>
                </a:effectLst>
              </a:rPr>
              <a:t>PART </a:t>
            </a:r>
            <a:r>
              <a:rPr lang="zh-CN" altLang="zh-CN" sz="6665" b="1">
                <a:solidFill>
                  <a:srgbClr val="9ACDC1"/>
                </a:solidFill>
                <a:effectLst>
                  <a:outerShdw blurRad="38100" dist="25400" dir="5400000" algn="ctr" rotWithShape="0">
                    <a:srgbClr val="6E747A">
                      <a:alpha val="43000"/>
                    </a:srgbClr>
                  </a:outerShdw>
                </a:effectLst>
              </a:rPr>
              <a:t>①</a:t>
            </a:r>
          </a:p>
        </p:txBody>
      </p:sp>
    </p:spTree>
  </p:cSld>
  <p:clrMapOvr>
    <a:masterClrMapping/>
  </p:clrMapOvr>
  <p:timing>
    <p:tnLst>
      <p:par>
        <p:cTn id="1" dur="indefinite" restart="never" nodeType="tmRoot"/>
      </p:par>
    </p:tnLst>
    <p:bldLst>
      <p:bldP spid="11" grpId="1" animBg="1"/>
      <p:bldP spid="9" grpId="1"/>
      <p:bldP spid="8"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未标题-1 副本"/>
          <p:cNvPicPr>
            <a:picLocks noChangeAspect="1"/>
          </p:cNvPicPr>
          <p:nvPr/>
        </p:nvPicPr>
        <p:blipFill>
          <a:blip r:embed="rId2"/>
          <a:stretch>
            <a:fillRect/>
          </a:stretch>
        </p:blipFill>
        <p:spPr>
          <a:xfrm>
            <a:off x="-18415" y="-6350"/>
            <a:ext cx="12208510" cy="6870700"/>
          </a:xfrm>
          <a:prstGeom prst="rect">
            <a:avLst/>
          </a:prstGeom>
        </p:spPr>
      </p:pic>
      <p:sp>
        <p:nvSpPr>
          <p:cNvPr id="5" name="圆角矩形 4"/>
          <p:cNvSpPr/>
          <p:nvPr/>
        </p:nvSpPr>
        <p:spPr>
          <a:xfrm>
            <a:off x="407035" y="276225"/>
            <a:ext cx="11410315" cy="6305550"/>
          </a:xfrm>
          <a:prstGeom prst="roundRect">
            <a:avLst/>
          </a:prstGeom>
          <a:solidFill>
            <a:schemeClr val="accent3">
              <a:alpha val="71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CN" sz="100"/>
              <a:t>1</a:t>
            </a:r>
          </a:p>
        </p:txBody>
      </p:sp>
      <p:sp>
        <p:nvSpPr>
          <p:cNvPr id="7" name="文本框 6"/>
          <p:cNvSpPr txBox="1"/>
          <p:nvPr/>
        </p:nvSpPr>
        <p:spPr>
          <a:xfrm>
            <a:off x="4296936" y="541019"/>
            <a:ext cx="3293533" cy="706755"/>
          </a:xfrm>
          <a:prstGeom prst="rect">
            <a:avLst/>
          </a:prstGeom>
          <a:noFill/>
        </p:spPr>
        <p:txBody>
          <a:bodyPr wrap="square" rtlCol="0">
            <a:spAutoFit/>
          </a:bodyPr>
          <a:lstStyle/>
          <a:p>
            <a:pPr algn="ctr"/>
            <a:r>
              <a:rPr lang="zh-CN" altLang="en-US" sz="4000" dirty="0" smtClean="0">
                <a:solidFill>
                  <a:srgbClr val="9ACDC1"/>
                </a:solidFill>
              </a:rPr>
              <a:t>    </a:t>
            </a:r>
            <a:r>
              <a:rPr lang="zh-CN" altLang="en-US" sz="4000" b="1" dirty="0" smtClean="0">
                <a:solidFill>
                  <a:srgbClr val="9ACDC1"/>
                </a:solidFill>
              </a:rPr>
              <a:t>企业介绍</a:t>
            </a:r>
            <a:endParaRPr lang="zh-CN" altLang="en-US" sz="4000" b="1" dirty="0">
              <a:solidFill>
                <a:srgbClr val="9ACDC1"/>
              </a:solidFill>
            </a:endParaRPr>
          </a:p>
        </p:txBody>
      </p:sp>
      <p:cxnSp>
        <p:nvCxnSpPr>
          <p:cNvPr id="9" name="直接连接符 8"/>
          <p:cNvCxnSpPr/>
          <p:nvPr/>
        </p:nvCxnSpPr>
        <p:spPr>
          <a:xfrm>
            <a:off x="4652433" y="1361228"/>
            <a:ext cx="2919307"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551384" y="1772816"/>
            <a:ext cx="5976664" cy="4678204"/>
          </a:xfrm>
          <a:prstGeom prst="rect">
            <a:avLst/>
          </a:prstGeom>
          <a:noFill/>
        </p:spPr>
        <p:txBody>
          <a:bodyPr wrap="square" rtlCol="0">
            <a:spAutoFit/>
          </a:bodyPr>
          <a:lstStyle/>
          <a:p>
            <a:r>
              <a:rPr lang="zh-CN" altLang="en-US" dirty="0" smtClean="0"/>
              <a:t>          </a:t>
            </a:r>
            <a:r>
              <a:rPr lang="zh-CN" altLang="en-US" sz="2800" b="1" dirty="0" smtClean="0">
                <a:solidFill>
                  <a:schemeClr val="accent5">
                    <a:lumMod val="25000"/>
                  </a:schemeClr>
                </a:solidFill>
              </a:rPr>
              <a:t>唯</a:t>
            </a:r>
            <a:r>
              <a:rPr lang="zh-CN" altLang="en-US" sz="2800" b="1" dirty="0">
                <a:solidFill>
                  <a:schemeClr val="accent5">
                    <a:lumMod val="25000"/>
                  </a:schemeClr>
                </a:solidFill>
              </a:rPr>
              <a:t>品会成立于</a:t>
            </a:r>
            <a:r>
              <a:rPr lang="en-US" altLang="zh-CN" sz="2800" b="1" dirty="0">
                <a:solidFill>
                  <a:schemeClr val="accent5">
                    <a:lumMod val="25000"/>
                  </a:schemeClr>
                </a:solidFill>
              </a:rPr>
              <a:t>2008</a:t>
            </a:r>
            <a:r>
              <a:rPr lang="zh-CN" altLang="en-US" sz="2800" b="1" dirty="0">
                <a:solidFill>
                  <a:schemeClr val="accent5">
                    <a:lumMod val="25000"/>
                  </a:schemeClr>
                </a:solidFill>
              </a:rPr>
              <a:t>年</a:t>
            </a:r>
            <a:r>
              <a:rPr lang="en-US" altLang="zh-CN" sz="2800" b="1" dirty="0">
                <a:solidFill>
                  <a:schemeClr val="accent5">
                    <a:lumMod val="25000"/>
                  </a:schemeClr>
                </a:solidFill>
              </a:rPr>
              <a:t>8</a:t>
            </a:r>
            <a:r>
              <a:rPr lang="zh-CN" altLang="en-US" sz="2800" b="1" dirty="0">
                <a:solidFill>
                  <a:schemeClr val="accent5">
                    <a:lumMod val="25000"/>
                  </a:schemeClr>
                </a:solidFill>
              </a:rPr>
              <a:t>月，于</a:t>
            </a:r>
            <a:r>
              <a:rPr lang="en-US" altLang="zh-CN" sz="2800" b="1" dirty="0">
                <a:solidFill>
                  <a:schemeClr val="accent5">
                    <a:lumMod val="25000"/>
                  </a:schemeClr>
                </a:solidFill>
              </a:rPr>
              <a:t>2008</a:t>
            </a:r>
            <a:r>
              <a:rPr lang="zh-CN" altLang="en-US" sz="2800" b="1" dirty="0">
                <a:solidFill>
                  <a:schemeClr val="accent5">
                    <a:lumMod val="25000"/>
                  </a:schemeClr>
                </a:solidFill>
              </a:rPr>
              <a:t>年</a:t>
            </a:r>
            <a:r>
              <a:rPr lang="en-US" altLang="zh-CN" sz="2800" b="1" dirty="0">
                <a:solidFill>
                  <a:schemeClr val="accent5">
                    <a:lumMod val="25000"/>
                  </a:schemeClr>
                </a:solidFill>
              </a:rPr>
              <a:t>12</a:t>
            </a:r>
            <a:r>
              <a:rPr lang="zh-CN" altLang="en-US" sz="2800" b="1" dirty="0">
                <a:solidFill>
                  <a:schemeClr val="accent5">
                    <a:lumMod val="25000"/>
                  </a:schemeClr>
                </a:solidFill>
              </a:rPr>
              <a:t>月正式上线，在网上以限时抢购的方式销售中高档次产品，定位于奢侈品特卖网站。随着企业发展，发现奢侈品品牌价格弹性大，对定价十分敏感，市场不稳定，于是，唯品会及时调整市场策略，以中低端品与二三线城市为主，并且进行大量的电商数据分析，将消费者市场定位为</a:t>
            </a:r>
            <a:r>
              <a:rPr lang="en-US" altLang="zh-CN" sz="2800" b="1" dirty="0">
                <a:solidFill>
                  <a:schemeClr val="accent5">
                    <a:lumMod val="25000"/>
                  </a:schemeClr>
                </a:solidFill>
              </a:rPr>
              <a:t>25-35</a:t>
            </a:r>
            <a:r>
              <a:rPr lang="zh-CN" altLang="en-US" sz="2800" b="1" dirty="0">
                <a:solidFill>
                  <a:schemeClr val="accent5">
                    <a:lumMod val="25000"/>
                  </a:schemeClr>
                </a:solidFill>
              </a:rPr>
              <a:t>岁之间的年轻白</a:t>
            </a:r>
            <a:r>
              <a:rPr lang="zh-CN" altLang="en-US" sz="2800" b="1" dirty="0" smtClean="0">
                <a:solidFill>
                  <a:schemeClr val="accent5">
                    <a:lumMod val="25000"/>
                  </a:schemeClr>
                </a:solidFill>
              </a:rPr>
              <a:t>领。</a:t>
            </a:r>
            <a:endParaRPr lang="zh-CN" altLang="en-US" sz="2800" b="1" dirty="0">
              <a:solidFill>
                <a:schemeClr val="accent5">
                  <a:lumMod val="25000"/>
                </a:schemeClr>
              </a:solidFill>
            </a:endParaRPr>
          </a:p>
          <a:p>
            <a:r>
              <a:rPr lang="zh-CN" altLang="en-US" dirty="0"/>
              <a:t>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0096" y="2276872"/>
            <a:ext cx="4320480" cy="3240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未标题-1 副本"/>
          <p:cNvPicPr>
            <a:picLocks noChangeAspect="1"/>
          </p:cNvPicPr>
          <p:nvPr/>
        </p:nvPicPr>
        <p:blipFill>
          <a:blip r:embed="rId2"/>
          <a:stretch>
            <a:fillRect/>
          </a:stretch>
        </p:blipFill>
        <p:spPr>
          <a:xfrm>
            <a:off x="-18415" y="-6350"/>
            <a:ext cx="12208510" cy="6870700"/>
          </a:xfrm>
          <a:prstGeom prst="rect">
            <a:avLst/>
          </a:prstGeom>
        </p:spPr>
      </p:pic>
      <p:sp>
        <p:nvSpPr>
          <p:cNvPr id="5" name="圆角矩形 4"/>
          <p:cNvSpPr/>
          <p:nvPr/>
        </p:nvSpPr>
        <p:spPr>
          <a:xfrm>
            <a:off x="407035" y="276225"/>
            <a:ext cx="11410315" cy="6305550"/>
          </a:xfrm>
          <a:prstGeom prst="roundRect">
            <a:avLst/>
          </a:prstGeom>
          <a:solidFill>
            <a:schemeClr val="accent3">
              <a:alpha val="71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CN" sz="100"/>
              <a:t>1</a:t>
            </a:r>
          </a:p>
        </p:txBody>
      </p:sp>
      <p:sp>
        <p:nvSpPr>
          <p:cNvPr id="7" name="文本框 6"/>
          <p:cNvSpPr txBox="1"/>
          <p:nvPr/>
        </p:nvSpPr>
        <p:spPr>
          <a:xfrm>
            <a:off x="4465320" y="541020"/>
            <a:ext cx="3293533" cy="706755"/>
          </a:xfrm>
          <a:prstGeom prst="rect">
            <a:avLst/>
          </a:prstGeom>
          <a:noFill/>
        </p:spPr>
        <p:txBody>
          <a:bodyPr wrap="square" rtlCol="0">
            <a:spAutoFit/>
          </a:bodyPr>
          <a:lstStyle/>
          <a:p>
            <a:pPr algn="ctr"/>
            <a:r>
              <a:rPr lang="zh-CN" altLang="en-US" sz="4000" b="1" dirty="0">
                <a:solidFill>
                  <a:srgbClr val="9ACDC1"/>
                </a:solidFill>
              </a:rPr>
              <a:t>产品供应商</a:t>
            </a:r>
          </a:p>
        </p:txBody>
      </p:sp>
      <p:cxnSp>
        <p:nvCxnSpPr>
          <p:cNvPr id="9" name="直接连接符 8"/>
          <p:cNvCxnSpPr/>
          <p:nvPr/>
        </p:nvCxnSpPr>
        <p:spPr>
          <a:xfrm>
            <a:off x="4652433" y="1361228"/>
            <a:ext cx="2919307"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551384" y="1772816"/>
            <a:ext cx="6192688" cy="4154984"/>
          </a:xfrm>
          <a:prstGeom prst="rect">
            <a:avLst/>
          </a:prstGeom>
          <a:noFill/>
        </p:spPr>
        <p:txBody>
          <a:bodyPr wrap="square" rtlCol="0">
            <a:spAutoFit/>
          </a:bodyPr>
          <a:lstStyle/>
          <a:p>
            <a:r>
              <a:rPr lang="zh-CN" altLang="en-US" sz="2400" b="1" dirty="0" smtClean="0"/>
              <a:t>        </a:t>
            </a:r>
            <a:r>
              <a:rPr lang="zh-CN" altLang="en-US" sz="2400" b="1" dirty="0" smtClean="0">
                <a:solidFill>
                  <a:schemeClr val="accent5">
                    <a:lumMod val="25000"/>
                  </a:schemeClr>
                </a:solidFill>
              </a:rPr>
              <a:t>确</a:t>
            </a:r>
            <a:r>
              <a:rPr lang="zh-CN" altLang="en-US" sz="2400" b="1" dirty="0">
                <a:solidFill>
                  <a:schemeClr val="accent5">
                    <a:lumMod val="25000"/>
                  </a:schemeClr>
                </a:solidFill>
              </a:rPr>
              <a:t>定市场定位后，唯品会需要精选品牌供应商，以满足消费者的需求。唯品会在全世界</a:t>
            </a:r>
            <a:r>
              <a:rPr lang="en-US" altLang="zh-CN" sz="2400" b="1" dirty="0">
                <a:solidFill>
                  <a:schemeClr val="accent5">
                    <a:lumMod val="25000"/>
                  </a:schemeClr>
                </a:solidFill>
              </a:rPr>
              <a:t>30</a:t>
            </a:r>
            <a:r>
              <a:rPr lang="zh-CN" altLang="en-US" sz="2400" b="1" dirty="0">
                <a:solidFill>
                  <a:schemeClr val="accent5">
                    <a:lumMod val="25000"/>
                  </a:schemeClr>
                </a:solidFill>
              </a:rPr>
              <a:t>多个国家，有上千名专业买手从世界各地引进商品。上线品牌多、更新快，可选择面广。唯品会目前</a:t>
            </a:r>
            <a:r>
              <a:rPr lang="zh-CN" altLang="en-US" sz="2400" b="1" dirty="0" smtClean="0">
                <a:solidFill>
                  <a:schemeClr val="accent5">
                    <a:lumMod val="25000"/>
                  </a:schemeClr>
                </a:solidFill>
              </a:rPr>
              <a:t>已经累</a:t>
            </a:r>
            <a:r>
              <a:rPr lang="zh-CN" altLang="en-US" sz="2400" b="1" dirty="0">
                <a:solidFill>
                  <a:schemeClr val="accent5">
                    <a:lumMod val="25000"/>
                  </a:schemeClr>
                </a:solidFill>
              </a:rPr>
              <a:t>积</a:t>
            </a:r>
            <a:r>
              <a:rPr lang="en-US" altLang="zh-CN" sz="2400" b="1" dirty="0">
                <a:solidFill>
                  <a:schemeClr val="accent5">
                    <a:lumMod val="25000"/>
                  </a:schemeClr>
                </a:solidFill>
              </a:rPr>
              <a:t>17000</a:t>
            </a:r>
            <a:r>
              <a:rPr lang="zh-CN" altLang="en-US" sz="2400" b="1" dirty="0">
                <a:solidFill>
                  <a:schemeClr val="accent5">
                    <a:lumMod val="25000"/>
                  </a:schemeClr>
                </a:solidFill>
              </a:rPr>
              <a:t>个合作品牌，</a:t>
            </a:r>
            <a:r>
              <a:rPr lang="en-US" altLang="zh-CN" sz="2400" b="1" dirty="0">
                <a:solidFill>
                  <a:schemeClr val="accent5">
                    <a:lumMod val="25000"/>
                  </a:schemeClr>
                </a:solidFill>
              </a:rPr>
              <a:t>1800</a:t>
            </a:r>
            <a:r>
              <a:rPr lang="zh-CN" altLang="en-US" sz="2400" b="1" dirty="0">
                <a:solidFill>
                  <a:schemeClr val="accent5">
                    <a:lumMod val="25000"/>
                  </a:schemeClr>
                </a:solidFill>
              </a:rPr>
              <a:t>多个独家合作品牌，平均下</a:t>
            </a:r>
            <a:r>
              <a:rPr lang="zh-CN" altLang="en-US" sz="2400" b="1" dirty="0" smtClean="0">
                <a:solidFill>
                  <a:schemeClr val="accent5">
                    <a:lumMod val="25000"/>
                  </a:schemeClr>
                </a:solidFill>
              </a:rPr>
              <a:t>来与</a:t>
            </a:r>
            <a:r>
              <a:rPr lang="zh-CN" altLang="en-US" sz="2400" b="1" dirty="0">
                <a:solidFill>
                  <a:schemeClr val="accent5">
                    <a:lumMod val="25000"/>
                  </a:schemeClr>
                </a:solidFill>
              </a:rPr>
              <a:t>每一家品牌商的合作一年最多</a:t>
            </a:r>
            <a:r>
              <a:rPr lang="en-US" altLang="zh-CN" sz="2400" b="1" dirty="0">
                <a:solidFill>
                  <a:schemeClr val="accent5">
                    <a:lumMod val="25000"/>
                  </a:schemeClr>
                </a:solidFill>
              </a:rPr>
              <a:t>6-8</a:t>
            </a:r>
            <a:r>
              <a:rPr lang="zh-CN" altLang="en-US" sz="2400" b="1" dirty="0">
                <a:solidFill>
                  <a:schemeClr val="accent5">
                    <a:lumMod val="25000"/>
                  </a:schemeClr>
                </a:solidFill>
              </a:rPr>
              <a:t>次，每次限时销售</a:t>
            </a:r>
            <a:r>
              <a:rPr lang="en-US" altLang="zh-CN" sz="2400" b="1" dirty="0">
                <a:solidFill>
                  <a:schemeClr val="accent5">
                    <a:lumMod val="25000"/>
                  </a:schemeClr>
                </a:solidFill>
              </a:rPr>
              <a:t>3-5</a:t>
            </a:r>
            <a:r>
              <a:rPr lang="zh-CN" altLang="en-US" sz="2400" b="1" dirty="0">
                <a:solidFill>
                  <a:schemeClr val="accent5">
                    <a:lumMod val="25000"/>
                  </a:schemeClr>
                </a:solidFill>
              </a:rPr>
              <a:t>天，每天上新品牌</a:t>
            </a:r>
            <a:r>
              <a:rPr lang="en-US" altLang="zh-CN" sz="2400" b="1" dirty="0">
                <a:solidFill>
                  <a:schemeClr val="accent5">
                    <a:lumMod val="25000"/>
                  </a:schemeClr>
                </a:solidFill>
              </a:rPr>
              <a:t>100</a:t>
            </a:r>
            <a:r>
              <a:rPr lang="zh-CN" altLang="en-US" sz="2400" b="1" dirty="0">
                <a:solidFill>
                  <a:schemeClr val="accent5">
                    <a:lumMod val="25000"/>
                  </a:schemeClr>
                </a:solidFill>
              </a:rPr>
              <a:t>多个。正常情况下，一个品牌在唯品会的年平均销售量可达到其库存量的</a:t>
            </a:r>
            <a:r>
              <a:rPr lang="en-US" altLang="zh-CN" sz="2400" b="1" dirty="0">
                <a:solidFill>
                  <a:schemeClr val="accent5">
                    <a:lumMod val="25000"/>
                  </a:schemeClr>
                </a:solidFill>
              </a:rPr>
              <a:t>40-50%</a:t>
            </a:r>
            <a:r>
              <a:rPr lang="zh-CN" altLang="en-US" sz="2400" b="1" dirty="0">
                <a:solidFill>
                  <a:schemeClr val="accent5">
                    <a:lumMod val="25000"/>
                  </a:schemeClr>
                </a:solidFill>
              </a:rPr>
              <a:t>，有的品牌甚至能全部销掉</a:t>
            </a:r>
            <a:r>
              <a:rPr lang="zh-CN" altLang="en-US" sz="2400" b="1" dirty="0" smtClean="0">
                <a:solidFill>
                  <a:schemeClr val="accent5">
                    <a:lumMod val="25000"/>
                  </a:schemeClr>
                </a:solidFill>
              </a:rPr>
              <a:t>。</a:t>
            </a:r>
            <a:endParaRPr lang="zh-CN" altLang="en-US" sz="2400" b="1" dirty="0">
              <a:solidFill>
                <a:schemeClr val="accent5">
                  <a:lumMod val="25000"/>
                </a:schemeClr>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2104" y="2132856"/>
            <a:ext cx="4227091" cy="3096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06012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未标题-1 副本"/>
          <p:cNvPicPr>
            <a:picLocks noChangeAspect="1"/>
          </p:cNvPicPr>
          <p:nvPr/>
        </p:nvPicPr>
        <p:blipFill>
          <a:blip r:embed="rId2"/>
          <a:stretch>
            <a:fillRect/>
          </a:stretch>
        </p:blipFill>
        <p:spPr>
          <a:xfrm>
            <a:off x="-18415" y="-6350"/>
            <a:ext cx="12208510" cy="6870700"/>
          </a:xfrm>
          <a:prstGeom prst="rect">
            <a:avLst/>
          </a:prstGeom>
        </p:spPr>
      </p:pic>
      <p:sp>
        <p:nvSpPr>
          <p:cNvPr id="5" name="圆角矩形 4"/>
          <p:cNvSpPr/>
          <p:nvPr/>
        </p:nvSpPr>
        <p:spPr>
          <a:xfrm>
            <a:off x="407035" y="276225"/>
            <a:ext cx="11410315" cy="6305550"/>
          </a:xfrm>
          <a:prstGeom prst="roundRect">
            <a:avLst/>
          </a:prstGeom>
          <a:solidFill>
            <a:schemeClr val="accent3">
              <a:alpha val="71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CN" sz="100"/>
              <a:t>1</a:t>
            </a:r>
          </a:p>
        </p:txBody>
      </p:sp>
      <p:sp>
        <p:nvSpPr>
          <p:cNvPr id="7" name="文本框 6"/>
          <p:cNvSpPr txBox="1"/>
          <p:nvPr/>
        </p:nvSpPr>
        <p:spPr>
          <a:xfrm>
            <a:off x="4465320" y="541020"/>
            <a:ext cx="3293533" cy="706755"/>
          </a:xfrm>
          <a:prstGeom prst="rect">
            <a:avLst/>
          </a:prstGeom>
          <a:noFill/>
        </p:spPr>
        <p:txBody>
          <a:bodyPr wrap="square" rtlCol="0">
            <a:spAutoFit/>
          </a:bodyPr>
          <a:lstStyle/>
          <a:p>
            <a:pPr algn="ctr"/>
            <a:r>
              <a:rPr lang="zh-CN" altLang="en-US" sz="4000" b="1" dirty="0">
                <a:solidFill>
                  <a:srgbClr val="9ACDC1"/>
                </a:solidFill>
              </a:rPr>
              <a:t>产品供应商</a:t>
            </a:r>
          </a:p>
        </p:txBody>
      </p:sp>
      <p:cxnSp>
        <p:nvCxnSpPr>
          <p:cNvPr id="9" name="直接连接符 8"/>
          <p:cNvCxnSpPr/>
          <p:nvPr/>
        </p:nvCxnSpPr>
        <p:spPr>
          <a:xfrm>
            <a:off x="4652433" y="1361228"/>
            <a:ext cx="2919307"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551385" y="1772816"/>
            <a:ext cx="6912768" cy="4524315"/>
          </a:xfrm>
          <a:prstGeom prst="rect">
            <a:avLst/>
          </a:prstGeom>
          <a:noFill/>
        </p:spPr>
        <p:txBody>
          <a:bodyPr wrap="square" rtlCol="0">
            <a:spAutoFit/>
          </a:bodyPr>
          <a:lstStyle/>
          <a:p>
            <a:r>
              <a:rPr lang="zh-CN" altLang="en-US" sz="2400" dirty="0" smtClean="0"/>
              <a:t>       </a:t>
            </a:r>
            <a:r>
              <a:rPr lang="zh-CN" altLang="en-US" sz="2400" b="1" dirty="0" smtClean="0">
                <a:solidFill>
                  <a:schemeClr val="accent5">
                    <a:lumMod val="25000"/>
                  </a:schemeClr>
                </a:solidFill>
              </a:rPr>
              <a:t>而</a:t>
            </a:r>
            <a:r>
              <a:rPr lang="zh-CN" altLang="en-US" sz="2400" b="1" dirty="0">
                <a:solidFill>
                  <a:schemeClr val="accent5">
                    <a:lumMod val="25000"/>
                  </a:schemeClr>
                </a:solidFill>
              </a:rPr>
              <a:t>唯品会最吸引供应商的是为供应商打造的快速回笼资金的循环资金链，这条循环资金链基于唯品会的“闪购”模式，在闪购结束后的</a:t>
            </a:r>
            <a:r>
              <a:rPr lang="en-US" altLang="zh-CN" sz="2400" b="1" dirty="0">
                <a:solidFill>
                  <a:schemeClr val="accent5">
                    <a:lumMod val="25000"/>
                  </a:schemeClr>
                </a:solidFill>
              </a:rPr>
              <a:t>10-15</a:t>
            </a:r>
            <a:r>
              <a:rPr lang="zh-CN" altLang="en-US" sz="2400" b="1" dirty="0">
                <a:solidFill>
                  <a:schemeClr val="accent5">
                    <a:lumMod val="25000"/>
                  </a:schemeClr>
                </a:solidFill>
              </a:rPr>
              <a:t>天内资金就可以全部回笼，而且在供货前提供</a:t>
            </a:r>
            <a:r>
              <a:rPr lang="en-US" altLang="zh-CN" sz="2400" b="1" dirty="0">
                <a:solidFill>
                  <a:schemeClr val="accent5">
                    <a:lumMod val="25000"/>
                  </a:schemeClr>
                </a:solidFill>
              </a:rPr>
              <a:t>30%</a:t>
            </a:r>
            <a:r>
              <a:rPr lang="zh-CN" altLang="en-US" sz="2400" b="1" dirty="0">
                <a:solidFill>
                  <a:schemeClr val="accent5">
                    <a:lumMod val="25000"/>
                  </a:schemeClr>
                </a:solidFill>
              </a:rPr>
              <a:t>的预付定金。</a:t>
            </a:r>
          </a:p>
          <a:p>
            <a:r>
              <a:rPr lang="zh-CN" altLang="en-US" sz="2400" b="1" dirty="0">
                <a:solidFill>
                  <a:schemeClr val="accent5">
                    <a:lumMod val="25000"/>
                  </a:schemeClr>
                </a:solidFill>
              </a:rPr>
              <a:t>    </a:t>
            </a:r>
            <a:r>
              <a:rPr lang="zh-CN" altLang="en-US" sz="2400" b="1" dirty="0" smtClean="0">
                <a:solidFill>
                  <a:schemeClr val="accent5">
                    <a:lumMod val="25000"/>
                  </a:schemeClr>
                </a:solidFill>
              </a:rPr>
              <a:t>在入</a:t>
            </a:r>
            <a:r>
              <a:rPr lang="zh-CN" altLang="en-US" sz="2400" b="1" dirty="0">
                <a:solidFill>
                  <a:schemeClr val="accent5">
                    <a:lumMod val="25000"/>
                  </a:schemeClr>
                </a:solidFill>
              </a:rPr>
              <a:t>库端，落实到“供应链与开放平台部”具体执行，部门主要负责供应商与商务采购的业务往来。供应商合同管理、库存与订单处理都通过该部门实现，同时平台功能不再拘泥单一采购，而是基于大数据，大力拓展自动化的采买计划、智能补货、品类规划，帮助采购人员在筹备大型促销前夕精准备货，实现供应链“智能”化。</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8208" y="3954354"/>
            <a:ext cx="3024336"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68208" y="1484784"/>
            <a:ext cx="2952328" cy="2081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72061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1022" y="1760141"/>
            <a:ext cx="12249785" cy="3456305"/>
          </a:xfrm>
          <a:prstGeom prst="rect">
            <a:avLst/>
          </a:prstGeom>
          <a:solidFill>
            <a:schemeClr val="accent3">
              <a:alpha val="7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ltLang="zh-CN" sz="100"/>
          </a:p>
        </p:txBody>
      </p:sp>
      <p:sp>
        <p:nvSpPr>
          <p:cNvPr id="9" name="文本框 8"/>
          <p:cNvSpPr txBox="1"/>
          <p:nvPr/>
        </p:nvSpPr>
        <p:spPr>
          <a:xfrm>
            <a:off x="4004733" y="3753273"/>
            <a:ext cx="4377267" cy="912495"/>
          </a:xfrm>
          <a:prstGeom prst="rect">
            <a:avLst/>
          </a:prstGeom>
          <a:noFill/>
        </p:spPr>
        <p:txBody>
          <a:bodyPr wrap="square" rtlCol="0">
            <a:spAutoFit/>
          </a:bodyPr>
          <a:lstStyle/>
          <a:p>
            <a:pPr algn="ctr"/>
            <a:r>
              <a:rPr lang="zh-CN" altLang="en-US" sz="5335" b="1" dirty="0" smtClean="0">
                <a:solidFill>
                  <a:srgbClr val="9ACDC1"/>
                </a:solidFill>
              </a:rPr>
              <a:t>仓储管理</a:t>
            </a:r>
            <a:endParaRPr lang="zh-CN" altLang="zh-CN" sz="5335" b="1" dirty="0">
              <a:solidFill>
                <a:srgbClr val="9ACDC1"/>
              </a:solidFill>
            </a:endParaRPr>
          </a:p>
        </p:txBody>
      </p:sp>
      <p:sp>
        <p:nvSpPr>
          <p:cNvPr id="8" name="文本框 7"/>
          <p:cNvSpPr txBox="1"/>
          <p:nvPr/>
        </p:nvSpPr>
        <p:spPr>
          <a:xfrm>
            <a:off x="4380653" y="2214880"/>
            <a:ext cx="3625427" cy="1116965"/>
          </a:xfrm>
          <a:prstGeom prst="rect">
            <a:avLst/>
          </a:prstGeom>
          <a:noFill/>
        </p:spPr>
        <p:txBody>
          <a:bodyPr wrap="square" rtlCol="0">
            <a:spAutoFit/>
          </a:bodyPr>
          <a:lstStyle/>
          <a:p>
            <a:r>
              <a:rPr lang="en-US" altLang="zh-CN" sz="6665" b="1">
                <a:solidFill>
                  <a:srgbClr val="9ACDC1"/>
                </a:solidFill>
                <a:effectLst>
                  <a:outerShdw blurRad="38100" dist="25400" dir="5400000" algn="ctr" rotWithShape="0">
                    <a:srgbClr val="6E747A">
                      <a:alpha val="43000"/>
                    </a:srgbClr>
                  </a:outerShdw>
                </a:effectLst>
              </a:rPr>
              <a:t>PART </a:t>
            </a:r>
            <a:r>
              <a:rPr lang="zh-CN" altLang="zh-CN" sz="6665" b="1">
                <a:solidFill>
                  <a:srgbClr val="9ACDC1"/>
                </a:solidFill>
                <a:effectLst>
                  <a:outerShdw blurRad="38100" dist="25400" dir="5400000" algn="ctr" rotWithShape="0">
                    <a:srgbClr val="6E747A">
                      <a:alpha val="43000"/>
                    </a:srgbClr>
                  </a:outerShdw>
                </a:effectLst>
              </a:rPr>
              <a:t>②</a:t>
            </a:r>
          </a:p>
        </p:txBody>
      </p:sp>
    </p:spTree>
  </p:cSld>
  <p:clrMapOvr>
    <a:masterClrMapping/>
  </p:clrMapOvr>
  <p:timing>
    <p:tnLst>
      <p:par>
        <p:cTn id="1" dur="indefinite" restart="never" nodeType="tmRoot"/>
      </p:par>
    </p:tnLst>
    <p:bldLst>
      <p:bldP spid="11" grpId="1" animBg="1"/>
      <p:bldP spid="9" grpId="1"/>
      <p:bldP spid="8"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448439" y="276225"/>
            <a:ext cx="11410315" cy="6305550"/>
          </a:xfrm>
          <a:prstGeom prst="roundRect">
            <a:avLst/>
          </a:prstGeom>
          <a:solidFill>
            <a:schemeClr val="accent3">
              <a:alpha val="71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CN" sz="100"/>
              <a:t>1</a:t>
            </a:r>
          </a:p>
        </p:txBody>
      </p:sp>
      <p:sp>
        <p:nvSpPr>
          <p:cNvPr id="2" name="矩形标注 1"/>
          <p:cNvSpPr/>
          <p:nvPr/>
        </p:nvSpPr>
        <p:spPr>
          <a:xfrm>
            <a:off x="7366635" y="1433830"/>
            <a:ext cx="2446338" cy="2011363"/>
          </a:xfrm>
          <a:prstGeom prst="wedgeRectCallout">
            <a:avLst>
              <a:gd name="adj1" fmla="val 21148"/>
              <a:gd name="adj2" fmla="val 63149"/>
            </a:avLst>
          </a:prstGeom>
          <a:solidFill>
            <a:srgbClr val="99CEC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7" name="矩形标注 6"/>
          <p:cNvSpPr/>
          <p:nvPr/>
        </p:nvSpPr>
        <p:spPr>
          <a:xfrm>
            <a:off x="2476500" y="1435100"/>
            <a:ext cx="2446338" cy="2011363"/>
          </a:xfrm>
          <a:prstGeom prst="wedgeRectCallout">
            <a:avLst>
              <a:gd name="adj1" fmla="val 62858"/>
              <a:gd name="adj2" fmla="val -19519"/>
            </a:avLst>
          </a:prstGeom>
          <a:solidFill>
            <a:srgbClr val="99CEC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11" name="矩形标注 10"/>
          <p:cNvSpPr/>
          <p:nvPr/>
        </p:nvSpPr>
        <p:spPr>
          <a:xfrm rot="10800000">
            <a:off x="4922838" y="3446463"/>
            <a:ext cx="2446338" cy="2011363"/>
          </a:xfrm>
          <a:prstGeom prst="wedgeRectCallout">
            <a:avLst>
              <a:gd name="adj1" fmla="val 62858"/>
              <a:gd name="adj2" fmla="val -19519"/>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pic>
        <p:nvPicPr>
          <p:cNvPr id="8196" name="图片 11"/>
          <p:cNvPicPr>
            <a:picLocks noGrp="1" noChangeAspect="1"/>
          </p:cNvPicPr>
          <p:nvPr/>
        </p:nvPicPr>
        <p:blipFill>
          <a:blip r:embed="rId2"/>
          <a:stretch>
            <a:fillRect/>
          </a:stretch>
        </p:blipFill>
        <p:spPr>
          <a:xfrm>
            <a:off x="3270250" y="1612900"/>
            <a:ext cx="857250" cy="858838"/>
          </a:xfrm>
          <a:prstGeom prst="rect">
            <a:avLst/>
          </a:prstGeom>
          <a:noFill/>
          <a:ln w="9525">
            <a:noFill/>
          </a:ln>
        </p:spPr>
      </p:pic>
      <p:sp>
        <p:nvSpPr>
          <p:cNvPr id="8197" name="文本框 12"/>
          <p:cNvSpPr txBox="1"/>
          <p:nvPr/>
        </p:nvSpPr>
        <p:spPr>
          <a:xfrm>
            <a:off x="3116263" y="2541588"/>
            <a:ext cx="1165225" cy="368300"/>
          </a:xfrm>
          <a:prstGeom prst="rect">
            <a:avLst/>
          </a:prstGeom>
          <a:noFill/>
          <a:ln w="9525">
            <a:noFill/>
          </a:ln>
        </p:spPr>
        <p:txBody>
          <a:bodyPr wrap="square" anchor="t">
            <a:spAutoFit/>
          </a:bodyPr>
          <a:lstStyle/>
          <a:p>
            <a:endParaRPr lang="zh-CN" altLang="zh-CN" dirty="0">
              <a:solidFill>
                <a:schemeClr val="bg1"/>
              </a:solidFill>
              <a:latin typeface="Arial" charset="0"/>
              <a:ea typeface="宋体" charset="-122"/>
            </a:endParaRPr>
          </a:p>
        </p:txBody>
      </p:sp>
      <p:sp>
        <p:nvSpPr>
          <p:cNvPr id="8198" name="文本框 13"/>
          <p:cNvSpPr txBox="1"/>
          <p:nvPr/>
        </p:nvSpPr>
        <p:spPr>
          <a:xfrm>
            <a:off x="5001072" y="2098446"/>
            <a:ext cx="2305050" cy="584775"/>
          </a:xfrm>
          <a:prstGeom prst="rect">
            <a:avLst/>
          </a:prstGeom>
          <a:noFill/>
          <a:ln w="9525">
            <a:noFill/>
          </a:ln>
        </p:spPr>
        <p:txBody>
          <a:bodyPr wrap="square" anchor="t">
            <a:spAutoFit/>
          </a:bodyPr>
          <a:lstStyle/>
          <a:p>
            <a:pPr algn="ctr"/>
            <a:r>
              <a:rPr lang="en-US" altLang="zh-CN" sz="3200" b="1" dirty="0" smtClean="0">
                <a:solidFill>
                  <a:schemeClr val="accent5">
                    <a:lumMod val="25000"/>
                  </a:schemeClr>
                </a:solidFill>
                <a:latin typeface="Arial" charset="0"/>
                <a:ea typeface="宋体" charset="-122"/>
              </a:rPr>
              <a:t>2.</a:t>
            </a:r>
            <a:r>
              <a:rPr lang="zh-CN" altLang="en-US" sz="3200" b="1" dirty="0" smtClean="0">
                <a:solidFill>
                  <a:schemeClr val="accent5">
                    <a:lumMod val="25000"/>
                  </a:schemeClr>
                </a:solidFill>
                <a:latin typeface="Arial" charset="0"/>
                <a:ea typeface="宋体" charset="-122"/>
              </a:rPr>
              <a:t>库存作业</a:t>
            </a:r>
            <a:endParaRPr lang="zh-CN" altLang="en-US" sz="3200" b="1" dirty="0">
              <a:solidFill>
                <a:schemeClr val="accent5">
                  <a:lumMod val="25000"/>
                </a:schemeClr>
              </a:solidFill>
              <a:latin typeface="Arial" charset="0"/>
              <a:ea typeface="宋体" charset="-122"/>
            </a:endParaRPr>
          </a:p>
        </p:txBody>
      </p:sp>
      <p:pic>
        <p:nvPicPr>
          <p:cNvPr id="8199" name="图片 14"/>
          <p:cNvPicPr>
            <a:picLocks noGrp="1" noChangeAspect="1"/>
          </p:cNvPicPr>
          <p:nvPr/>
        </p:nvPicPr>
        <p:blipFill>
          <a:blip r:embed="rId3"/>
          <a:stretch>
            <a:fillRect/>
          </a:stretch>
        </p:blipFill>
        <p:spPr>
          <a:xfrm>
            <a:off x="5776913" y="3749675"/>
            <a:ext cx="736600" cy="736600"/>
          </a:xfrm>
          <a:prstGeom prst="rect">
            <a:avLst/>
          </a:prstGeom>
          <a:noFill/>
          <a:ln w="9525">
            <a:noFill/>
          </a:ln>
        </p:spPr>
      </p:pic>
      <p:sp>
        <p:nvSpPr>
          <p:cNvPr id="8200" name="文本框 15"/>
          <p:cNvSpPr txBox="1"/>
          <p:nvPr/>
        </p:nvSpPr>
        <p:spPr>
          <a:xfrm>
            <a:off x="5562600" y="4619625"/>
            <a:ext cx="1165225" cy="368300"/>
          </a:xfrm>
          <a:prstGeom prst="rect">
            <a:avLst/>
          </a:prstGeom>
          <a:noFill/>
          <a:ln w="9525">
            <a:noFill/>
          </a:ln>
        </p:spPr>
        <p:txBody>
          <a:bodyPr wrap="square" anchor="t">
            <a:spAutoFit/>
          </a:bodyPr>
          <a:lstStyle/>
          <a:p>
            <a:endParaRPr lang="zh-CN" altLang="zh-CN" dirty="0">
              <a:solidFill>
                <a:schemeClr val="bg1"/>
              </a:solidFill>
              <a:latin typeface="Arial" charset="0"/>
              <a:ea typeface="宋体" charset="-122"/>
            </a:endParaRPr>
          </a:p>
        </p:txBody>
      </p:sp>
      <p:pic>
        <p:nvPicPr>
          <p:cNvPr id="8201" name="图片 16"/>
          <p:cNvPicPr>
            <a:picLocks noGrp="1" noChangeAspect="1"/>
          </p:cNvPicPr>
          <p:nvPr/>
        </p:nvPicPr>
        <p:blipFill>
          <a:blip r:embed="rId4"/>
          <a:stretch>
            <a:fillRect/>
          </a:stretch>
        </p:blipFill>
        <p:spPr>
          <a:xfrm>
            <a:off x="8113713" y="1668463"/>
            <a:ext cx="950912" cy="952500"/>
          </a:xfrm>
          <a:prstGeom prst="rect">
            <a:avLst/>
          </a:prstGeom>
          <a:noFill/>
          <a:ln w="9525">
            <a:noFill/>
          </a:ln>
        </p:spPr>
      </p:pic>
      <p:sp>
        <p:nvSpPr>
          <p:cNvPr id="8202" name="文本框 17"/>
          <p:cNvSpPr txBox="1"/>
          <p:nvPr/>
        </p:nvSpPr>
        <p:spPr>
          <a:xfrm>
            <a:off x="8007350" y="2678113"/>
            <a:ext cx="1165225" cy="368300"/>
          </a:xfrm>
          <a:prstGeom prst="rect">
            <a:avLst/>
          </a:prstGeom>
          <a:noFill/>
          <a:ln w="9525">
            <a:noFill/>
          </a:ln>
        </p:spPr>
        <p:txBody>
          <a:bodyPr wrap="square" anchor="t">
            <a:spAutoFit/>
          </a:bodyPr>
          <a:lstStyle/>
          <a:p>
            <a:endParaRPr lang="zh-CN" altLang="zh-CN" dirty="0">
              <a:solidFill>
                <a:schemeClr val="bg1"/>
              </a:solidFill>
              <a:latin typeface="Arial" charset="0"/>
              <a:ea typeface="宋体" charset="-122"/>
            </a:endParaRPr>
          </a:p>
        </p:txBody>
      </p:sp>
      <p:sp>
        <p:nvSpPr>
          <p:cNvPr id="8203" name="文本框 18"/>
          <p:cNvSpPr txBox="1"/>
          <p:nvPr/>
        </p:nvSpPr>
        <p:spPr>
          <a:xfrm>
            <a:off x="2476500" y="3967163"/>
            <a:ext cx="2305050" cy="861774"/>
          </a:xfrm>
          <a:prstGeom prst="rect">
            <a:avLst/>
          </a:prstGeom>
          <a:noFill/>
          <a:ln w="9525">
            <a:noFill/>
          </a:ln>
        </p:spPr>
        <p:txBody>
          <a:bodyPr wrap="square" anchor="t">
            <a:spAutoFit/>
          </a:bodyPr>
          <a:lstStyle/>
          <a:p>
            <a:pPr algn="ctr"/>
            <a:r>
              <a:rPr lang="en-US" altLang="zh-CN" sz="3200" b="1" dirty="0" smtClean="0">
                <a:solidFill>
                  <a:schemeClr val="accent5">
                    <a:lumMod val="25000"/>
                  </a:schemeClr>
                </a:solidFill>
                <a:latin typeface="Arial" charset="0"/>
                <a:ea typeface="宋体" charset="-122"/>
              </a:rPr>
              <a:t>1.</a:t>
            </a:r>
            <a:r>
              <a:rPr lang="zh-CN" altLang="en-US" sz="3200" b="1" dirty="0" smtClean="0">
                <a:solidFill>
                  <a:schemeClr val="accent5">
                    <a:lumMod val="25000"/>
                  </a:schemeClr>
                </a:solidFill>
                <a:latin typeface="Arial" charset="0"/>
                <a:ea typeface="宋体" charset="-122"/>
              </a:rPr>
              <a:t>仓储规模</a:t>
            </a:r>
            <a:endParaRPr lang="zh-CN" altLang="en-US" sz="3200" b="1" dirty="0">
              <a:solidFill>
                <a:schemeClr val="accent5">
                  <a:lumMod val="25000"/>
                </a:schemeClr>
              </a:solidFill>
              <a:latin typeface="Arial" charset="0"/>
              <a:ea typeface="宋体" charset="-122"/>
            </a:endParaRPr>
          </a:p>
          <a:p>
            <a:pPr algn="ctr"/>
            <a:endParaRPr lang="zh-CN" altLang="en-US" dirty="0">
              <a:latin typeface="Arial" charset="0"/>
              <a:ea typeface="宋体" charset="-122"/>
            </a:endParaRPr>
          </a:p>
        </p:txBody>
      </p:sp>
      <p:sp>
        <p:nvSpPr>
          <p:cNvPr id="8204" name="文本框 19"/>
          <p:cNvSpPr txBox="1"/>
          <p:nvPr/>
        </p:nvSpPr>
        <p:spPr>
          <a:xfrm>
            <a:off x="7542213" y="3967163"/>
            <a:ext cx="2305050" cy="584775"/>
          </a:xfrm>
          <a:prstGeom prst="rect">
            <a:avLst/>
          </a:prstGeom>
          <a:noFill/>
          <a:ln w="9525">
            <a:noFill/>
          </a:ln>
        </p:spPr>
        <p:txBody>
          <a:bodyPr wrap="square" anchor="t">
            <a:spAutoFit/>
          </a:bodyPr>
          <a:lstStyle/>
          <a:p>
            <a:pPr algn="ctr"/>
            <a:r>
              <a:rPr lang="en-US" altLang="zh-CN" sz="3200" b="1" dirty="0" smtClean="0">
                <a:solidFill>
                  <a:schemeClr val="accent5">
                    <a:lumMod val="25000"/>
                  </a:schemeClr>
                </a:solidFill>
                <a:latin typeface="Arial" charset="0"/>
                <a:ea typeface="宋体" charset="-122"/>
              </a:rPr>
              <a:t>3.</a:t>
            </a:r>
            <a:r>
              <a:rPr lang="zh-CN" altLang="en-US" sz="3200" b="1" dirty="0" smtClean="0">
                <a:solidFill>
                  <a:schemeClr val="accent5">
                    <a:lumMod val="25000"/>
                  </a:schemeClr>
                </a:solidFill>
                <a:latin typeface="Arial" charset="0"/>
                <a:ea typeface="宋体" charset="-122"/>
              </a:rPr>
              <a:t>存货周转</a:t>
            </a:r>
            <a:endParaRPr lang="zh-CN" altLang="en-US" sz="3200" b="1" dirty="0">
              <a:solidFill>
                <a:schemeClr val="accent5">
                  <a:lumMod val="25000"/>
                </a:schemeClr>
              </a:solidFill>
              <a:latin typeface="Arial" charset="0"/>
              <a:ea typeface="宋体"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未标题-1 副本"/>
          <p:cNvPicPr>
            <a:picLocks noChangeAspect="1"/>
          </p:cNvPicPr>
          <p:nvPr/>
        </p:nvPicPr>
        <p:blipFill>
          <a:blip r:embed="rId2"/>
          <a:stretch>
            <a:fillRect/>
          </a:stretch>
        </p:blipFill>
        <p:spPr>
          <a:xfrm>
            <a:off x="-18415" y="-6350"/>
            <a:ext cx="12208510" cy="6870700"/>
          </a:xfrm>
          <a:prstGeom prst="rect">
            <a:avLst/>
          </a:prstGeom>
        </p:spPr>
      </p:pic>
      <p:sp>
        <p:nvSpPr>
          <p:cNvPr id="5" name="圆角矩形 4"/>
          <p:cNvSpPr/>
          <p:nvPr/>
        </p:nvSpPr>
        <p:spPr>
          <a:xfrm>
            <a:off x="407035" y="276225"/>
            <a:ext cx="11410315" cy="6305550"/>
          </a:xfrm>
          <a:prstGeom prst="roundRect">
            <a:avLst/>
          </a:prstGeom>
          <a:solidFill>
            <a:schemeClr val="accent3">
              <a:alpha val="71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altLang="zh-CN" sz="100"/>
              <a:t>1</a:t>
            </a:r>
          </a:p>
        </p:txBody>
      </p:sp>
      <p:sp>
        <p:nvSpPr>
          <p:cNvPr id="7" name="文本框 6"/>
          <p:cNvSpPr txBox="1"/>
          <p:nvPr/>
        </p:nvSpPr>
        <p:spPr>
          <a:xfrm>
            <a:off x="4296936" y="541019"/>
            <a:ext cx="3293533" cy="707886"/>
          </a:xfrm>
          <a:prstGeom prst="rect">
            <a:avLst/>
          </a:prstGeom>
          <a:noFill/>
        </p:spPr>
        <p:txBody>
          <a:bodyPr wrap="square" rtlCol="0">
            <a:spAutoFit/>
          </a:bodyPr>
          <a:lstStyle/>
          <a:p>
            <a:pPr algn="ctr"/>
            <a:r>
              <a:rPr lang="zh-CN" altLang="en-US" sz="4000" b="1" dirty="0">
                <a:solidFill>
                  <a:schemeClr val="accent5">
                    <a:lumMod val="75000"/>
                  </a:schemeClr>
                </a:solidFill>
              </a:rPr>
              <a:t>仓储规模</a:t>
            </a:r>
          </a:p>
        </p:txBody>
      </p:sp>
      <p:cxnSp>
        <p:nvCxnSpPr>
          <p:cNvPr id="9" name="直接连接符 8"/>
          <p:cNvCxnSpPr/>
          <p:nvPr/>
        </p:nvCxnSpPr>
        <p:spPr>
          <a:xfrm>
            <a:off x="4652433" y="1361228"/>
            <a:ext cx="2919307"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520430" y="2420888"/>
            <a:ext cx="5976664" cy="2677656"/>
          </a:xfrm>
          <a:prstGeom prst="rect">
            <a:avLst/>
          </a:prstGeom>
          <a:noFill/>
        </p:spPr>
        <p:txBody>
          <a:bodyPr wrap="square" rtlCol="0">
            <a:spAutoFit/>
          </a:bodyPr>
          <a:lstStyle/>
          <a:p>
            <a:r>
              <a:rPr lang="zh-CN" altLang="en-US" sz="2800" dirty="0" smtClean="0"/>
              <a:t>       </a:t>
            </a:r>
            <a:r>
              <a:rPr lang="zh-CN" altLang="en-US" sz="2800" b="1" dirty="0" smtClean="0">
                <a:solidFill>
                  <a:schemeClr val="accent5">
                    <a:lumMod val="25000"/>
                  </a:schemeClr>
                </a:solidFill>
              </a:rPr>
              <a:t>唯</a:t>
            </a:r>
            <a:r>
              <a:rPr lang="zh-CN" altLang="en-US" sz="2800" b="1" dirty="0">
                <a:solidFill>
                  <a:schemeClr val="accent5">
                    <a:lumMod val="25000"/>
                  </a:schemeClr>
                </a:solidFill>
              </a:rPr>
              <a:t>品会为了增加库存量</a:t>
            </a:r>
            <a:r>
              <a:rPr lang="en-US" altLang="zh-CN" sz="2800" b="1" dirty="0">
                <a:solidFill>
                  <a:schemeClr val="accent5">
                    <a:lumMod val="25000"/>
                  </a:schemeClr>
                </a:solidFill>
              </a:rPr>
              <a:t>,</a:t>
            </a:r>
            <a:r>
              <a:rPr lang="zh-CN" altLang="en-US" sz="2800" b="1" dirty="0">
                <a:solidFill>
                  <a:schemeClr val="accent5">
                    <a:lumMod val="25000"/>
                  </a:schemeClr>
                </a:solidFill>
              </a:rPr>
              <a:t>扩充自建物流面积。如今</a:t>
            </a:r>
            <a:r>
              <a:rPr lang="en-US" altLang="zh-CN" sz="2800" b="1" dirty="0">
                <a:solidFill>
                  <a:schemeClr val="accent5">
                    <a:lumMod val="25000"/>
                  </a:schemeClr>
                </a:solidFill>
              </a:rPr>
              <a:t>,</a:t>
            </a:r>
            <a:r>
              <a:rPr lang="zh-CN" altLang="en-US" sz="2800" b="1" dirty="0">
                <a:solidFill>
                  <a:schemeClr val="accent5">
                    <a:lumMod val="25000"/>
                  </a:schemeClr>
                </a:solidFill>
              </a:rPr>
              <a:t>唯品会在华南、华北、西南、华中、华东、东北和西北一共设立了七大仓储物流中心</a:t>
            </a:r>
            <a:r>
              <a:rPr lang="en-US" altLang="zh-CN" sz="2800" b="1" dirty="0">
                <a:solidFill>
                  <a:schemeClr val="accent5">
                    <a:lumMod val="25000"/>
                  </a:schemeClr>
                </a:solidFill>
              </a:rPr>
              <a:t>,</a:t>
            </a:r>
            <a:r>
              <a:rPr lang="zh-CN" altLang="en-US" sz="2800" b="1" dirty="0">
                <a:solidFill>
                  <a:schemeClr val="accent5">
                    <a:lumMod val="25000"/>
                  </a:schemeClr>
                </a:solidFill>
              </a:rPr>
              <a:t>再加上分布全国主要城市的跨境电商物流中心</a:t>
            </a:r>
            <a:r>
              <a:rPr lang="en-US" altLang="zh-CN" sz="2800" b="1" dirty="0">
                <a:solidFill>
                  <a:schemeClr val="accent5">
                    <a:lumMod val="25000"/>
                  </a:schemeClr>
                </a:solidFill>
              </a:rPr>
              <a:t>,</a:t>
            </a:r>
            <a:r>
              <a:rPr lang="zh-CN" altLang="en-US" sz="2800" b="1" dirty="0">
                <a:solidFill>
                  <a:schemeClr val="accent5">
                    <a:lumMod val="25000"/>
                  </a:schemeClr>
                </a:solidFill>
              </a:rPr>
              <a:t>目前</a:t>
            </a:r>
            <a:r>
              <a:rPr lang="en-US" altLang="zh-CN" sz="2800" b="1" dirty="0">
                <a:solidFill>
                  <a:schemeClr val="accent5">
                    <a:lumMod val="25000"/>
                  </a:schemeClr>
                </a:solidFill>
              </a:rPr>
              <a:t>,</a:t>
            </a:r>
            <a:r>
              <a:rPr lang="zh-CN" altLang="en-US" sz="2800" b="1" dirty="0">
                <a:solidFill>
                  <a:schemeClr val="accent5">
                    <a:lumMod val="25000"/>
                  </a:schemeClr>
                </a:solidFill>
              </a:rPr>
              <a:t>仓储总面积约</a:t>
            </a:r>
            <a:r>
              <a:rPr lang="en-US" altLang="zh-CN" sz="2800" b="1" dirty="0">
                <a:solidFill>
                  <a:schemeClr val="accent5">
                    <a:lumMod val="25000"/>
                  </a:schemeClr>
                </a:solidFill>
              </a:rPr>
              <a:t>300</a:t>
            </a:r>
            <a:r>
              <a:rPr lang="zh-CN" altLang="en-US" sz="2800" b="1" dirty="0">
                <a:solidFill>
                  <a:schemeClr val="accent5">
                    <a:lumMod val="25000"/>
                  </a:schemeClr>
                </a:solidFill>
              </a:rPr>
              <a:t>万平米。</a:t>
            </a: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79134" y="2247548"/>
            <a:ext cx="4536504" cy="3024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8686866"/>
      </p:ext>
    </p:extLst>
  </p:cSld>
  <p:clrMapOvr>
    <a:masterClrMapping/>
  </p:clrMapOvr>
  <p:timing>
    <p:tnLst>
      <p:par>
        <p:cTn id="1" dur="indefinite" restart="never" nodeType="tmRoot"/>
      </p:par>
    </p:tnLst>
  </p:timing>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TotalTime>
  <Words>2777</Words>
  <Application>Microsoft Office PowerPoint</Application>
  <PresentationFormat>自定义</PresentationFormat>
  <Paragraphs>91</Paragraphs>
  <Slides>22</Slides>
  <Notes>2</Notes>
  <HiddenSlides>0</HiddenSlides>
  <MMClips>0</MMClips>
  <ScaleCrop>false</ScaleCrop>
  <HeadingPairs>
    <vt:vector size="4" baseType="variant">
      <vt:variant>
        <vt:lpstr>主题</vt:lpstr>
      </vt:variant>
      <vt:variant>
        <vt:i4>1</vt:i4>
      </vt:variant>
      <vt:variant>
        <vt:lpstr>幻灯片标题</vt:lpstr>
      </vt:variant>
      <vt:variant>
        <vt:i4>22</vt:i4>
      </vt:variant>
    </vt:vector>
  </HeadingPairs>
  <TitlesOfParts>
    <vt:vector size="23" baseType="lpstr">
      <vt:lpstr>默认设计模板</vt:lpstr>
      <vt:lpstr>t</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c:title>
  <dc:creator>一卷儿大烟</dc:creator>
  <cp:lastModifiedBy>xb21cn</cp:lastModifiedBy>
  <cp:revision>12</cp:revision>
  <dcterms:created xsi:type="dcterms:W3CDTF">1900-01-01T00:00:00Z</dcterms:created>
  <dcterms:modified xsi:type="dcterms:W3CDTF">2020-12-14T10:00:27Z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2052-11.2.0</vt:lpwstr>
  </property>
</Properties>
</file>